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1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0799763" cy="567055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7" d="100"/>
          <a:sy n="137" d="100"/>
        </p:scale>
        <p:origin x="120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B46B48-765D-4B35-A472-C9FE05FD0DCA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E53F826-30F5-4E0B-8204-6E3207141019}">
      <dgm:prSet phldrT="[Текст]" custT="1"/>
      <dgm:spPr/>
      <dgm:t>
        <a:bodyPr/>
        <a:lstStyle/>
        <a:p>
          <a:r>
            <a:rPr lang="ru-RU" sz="1000" dirty="0" smtClean="0"/>
            <a:t>СОЦИАЛЬНО-КОММУНИКАТИВНОЕ РАЗВИТИЕ</a:t>
          </a:r>
          <a:endParaRPr lang="ru-RU" sz="1000" dirty="0"/>
        </a:p>
      </dgm:t>
    </dgm:pt>
    <dgm:pt modelId="{B7981059-52D7-40DE-9B8D-A6F814BEF639}" type="parTrans" cxnId="{E7C6E3A9-4995-453B-B078-4A855FA35A67}">
      <dgm:prSet/>
      <dgm:spPr/>
      <dgm:t>
        <a:bodyPr/>
        <a:lstStyle/>
        <a:p>
          <a:endParaRPr lang="ru-RU"/>
        </a:p>
      </dgm:t>
    </dgm:pt>
    <dgm:pt modelId="{D80A264C-482E-4009-A601-BCF42E8D457F}" type="sibTrans" cxnId="{E7C6E3A9-4995-453B-B078-4A855FA35A67}">
      <dgm:prSet/>
      <dgm:spPr/>
      <dgm:t>
        <a:bodyPr/>
        <a:lstStyle/>
        <a:p>
          <a:endParaRPr lang="ru-RU"/>
        </a:p>
      </dgm:t>
    </dgm:pt>
    <dgm:pt modelId="{0F0F0ADB-0786-464B-849C-F05B9BCA4780}">
      <dgm:prSet phldrT="[Текст]" custT="1"/>
      <dgm:spPr/>
      <dgm:t>
        <a:bodyPr/>
        <a:lstStyle/>
        <a:p>
          <a:r>
            <a:rPr lang="ru-RU" sz="1000" dirty="0" smtClean="0"/>
            <a:t>ПОЗНАВАТЕЛЬНОЕ РАЗВИТИЕ</a:t>
          </a:r>
          <a:endParaRPr lang="ru-RU" sz="1000" dirty="0"/>
        </a:p>
      </dgm:t>
    </dgm:pt>
    <dgm:pt modelId="{CF5EE49E-5693-41B5-8C03-3BF3336266CF}" type="parTrans" cxnId="{0E553FF2-1330-4799-9262-F3BCE0414D96}">
      <dgm:prSet/>
      <dgm:spPr/>
      <dgm:t>
        <a:bodyPr/>
        <a:lstStyle/>
        <a:p>
          <a:endParaRPr lang="ru-RU"/>
        </a:p>
      </dgm:t>
    </dgm:pt>
    <dgm:pt modelId="{0CEE4356-D802-4F8F-B94A-533819EDD053}" type="sibTrans" cxnId="{0E553FF2-1330-4799-9262-F3BCE0414D96}">
      <dgm:prSet/>
      <dgm:spPr/>
      <dgm:t>
        <a:bodyPr/>
        <a:lstStyle/>
        <a:p>
          <a:endParaRPr lang="ru-RU"/>
        </a:p>
      </dgm:t>
    </dgm:pt>
    <dgm:pt modelId="{43D8FC39-969F-43FD-B32E-3E79C09802A7}">
      <dgm:prSet phldrT="[Текст]"/>
      <dgm:spPr/>
      <dgm:t>
        <a:bodyPr/>
        <a:lstStyle/>
        <a:p>
          <a:r>
            <a:rPr lang="ru-RU" dirty="0" smtClean="0"/>
            <a:t>ХУДОЖЕСТВЕННО-ЭСТЕТИЧЕСКОЕ РАЗВИТИЕ</a:t>
          </a:r>
          <a:endParaRPr lang="ru-RU" dirty="0"/>
        </a:p>
      </dgm:t>
    </dgm:pt>
    <dgm:pt modelId="{2EDBA348-E630-4CC0-8631-BFCF091D1939}" type="parTrans" cxnId="{37CC3D37-6E28-47F2-B579-B4A9DA8A0582}">
      <dgm:prSet/>
      <dgm:spPr/>
      <dgm:t>
        <a:bodyPr/>
        <a:lstStyle/>
        <a:p>
          <a:endParaRPr lang="ru-RU"/>
        </a:p>
      </dgm:t>
    </dgm:pt>
    <dgm:pt modelId="{5B9C97BD-7436-49EB-A61D-C468AB2DEA01}" type="sibTrans" cxnId="{37CC3D37-6E28-47F2-B579-B4A9DA8A0582}">
      <dgm:prSet/>
      <dgm:spPr/>
      <dgm:t>
        <a:bodyPr/>
        <a:lstStyle/>
        <a:p>
          <a:endParaRPr lang="ru-RU"/>
        </a:p>
      </dgm:t>
    </dgm:pt>
    <dgm:pt modelId="{B22741A0-8217-4FF7-9169-B8A09ECEB1A8}">
      <dgm:prSet phldrT="[Текст]" custT="1"/>
      <dgm:spPr/>
      <dgm:t>
        <a:bodyPr/>
        <a:lstStyle/>
        <a:p>
          <a:r>
            <a:rPr lang="ru-RU" sz="1000" dirty="0" smtClean="0"/>
            <a:t>ФИЗИЧЕСКОЕ РАЗВИТИЕ</a:t>
          </a:r>
          <a:endParaRPr lang="ru-RU" sz="1000" dirty="0"/>
        </a:p>
      </dgm:t>
    </dgm:pt>
    <dgm:pt modelId="{D651DB1F-B960-480D-B3D6-8ECBA1DB80D4}" type="parTrans" cxnId="{53157433-D087-43DD-AD3E-AD18D35847B8}">
      <dgm:prSet/>
      <dgm:spPr/>
      <dgm:t>
        <a:bodyPr/>
        <a:lstStyle/>
        <a:p>
          <a:endParaRPr lang="ru-RU"/>
        </a:p>
      </dgm:t>
    </dgm:pt>
    <dgm:pt modelId="{FDD251C5-2AD8-4F48-A393-30DE7146D17A}" type="sibTrans" cxnId="{53157433-D087-43DD-AD3E-AD18D35847B8}">
      <dgm:prSet/>
      <dgm:spPr/>
      <dgm:t>
        <a:bodyPr/>
        <a:lstStyle/>
        <a:p>
          <a:endParaRPr lang="ru-RU"/>
        </a:p>
      </dgm:t>
    </dgm:pt>
    <dgm:pt modelId="{B299D4E3-7E07-4971-859B-84FE551B79E0}">
      <dgm:prSet phldrT="[Текст]" custT="1"/>
      <dgm:spPr/>
      <dgm:t>
        <a:bodyPr/>
        <a:lstStyle/>
        <a:p>
          <a:r>
            <a:rPr lang="ru-RU" sz="1000" dirty="0" smtClean="0"/>
            <a:t>РЕЧЕВОЕ РАЗВИТИЕ</a:t>
          </a:r>
          <a:endParaRPr lang="ru-RU" sz="1000" dirty="0"/>
        </a:p>
      </dgm:t>
    </dgm:pt>
    <dgm:pt modelId="{82DC03D5-B213-4A62-87F4-2A9990C53257}" type="parTrans" cxnId="{62F1377A-C078-4D73-824B-1D71C00F247D}">
      <dgm:prSet/>
      <dgm:spPr/>
      <dgm:t>
        <a:bodyPr/>
        <a:lstStyle/>
        <a:p>
          <a:endParaRPr lang="ru-RU"/>
        </a:p>
      </dgm:t>
    </dgm:pt>
    <dgm:pt modelId="{C4C2B35F-134E-48B0-99AA-F889F386036B}" type="sibTrans" cxnId="{62F1377A-C078-4D73-824B-1D71C00F247D}">
      <dgm:prSet/>
      <dgm:spPr/>
      <dgm:t>
        <a:bodyPr/>
        <a:lstStyle/>
        <a:p>
          <a:endParaRPr lang="ru-RU"/>
        </a:p>
      </dgm:t>
    </dgm:pt>
    <dgm:pt modelId="{1BF41384-535E-4FA9-83B6-020460D49C00}" type="pres">
      <dgm:prSet presAssocID="{CDB46B48-765D-4B35-A472-C9FE05FD0DC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4F63E8-53B9-466E-B46F-7164A9B29D80}" type="pres">
      <dgm:prSet presAssocID="{3E53F826-30F5-4E0B-8204-6E3207141019}" presName="node" presStyleLbl="node1" presStyleIdx="0" presStyleCnt="5" custScaleX="178447" custScaleY="1193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FD1C3B-47B5-4DE4-81E3-A51961F23530}" type="pres">
      <dgm:prSet presAssocID="{3E53F826-30F5-4E0B-8204-6E3207141019}" presName="spNode" presStyleCnt="0"/>
      <dgm:spPr/>
    </dgm:pt>
    <dgm:pt modelId="{EF121ABA-B6E8-448F-9232-32E9F93A03B9}" type="pres">
      <dgm:prSet presAssocID="{D80A264C-482E-4009-A601-BCF42E8D457F}" presName="sibTrans" presStyleLbl="sibTrans1D1" presStyleIdx="0" presStyleCnt="5"/>
      <dgm:spPr/>
      <dgm:t>
        <a:bodyPr/>
        <a:lstStyle/>
        <a:p>
          <a:endParaRPr lang="ru-RU"/>
        </a:p>
      </dgm:t>
    </dgm:pt>
    <dgm:pt modelId="{2FBB2D87-06AC-4342-AD18-8AC48787109D}" type="pres">
      <dgm:prSet presAssocID="{0F0F0ADB-0786-464B-849C-F05B9BCA4780}" presName="node" presStyleLbl="node1" presStyleIdx="1" presStyleCnt="5" custScaleX="1600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ACDE4E-649E-4BD1-BA1D-17DE73A2C108}" type="pres">
      <dgm:prSet presAssocID="{0F0F0ADB-0786-464B-849C-F05B9BCA4780}" presName="spNode" presStyleCnt="0"/>
      <dgm:spPr/>
    </dgm:pt>
    <dgm:pt modelId="{D2CFF5EA-D91F-4423-A5B3-45AF0E566BD5}" type="pres">
      <dgm:prSet presAssocID="{0CEE4356-D802-4F8F-B94A-533819EDD053}" presName="sibTrans" presStyleLbl="sibTrans1D1" presStyleIdx="1" presStyleCnt="5"/>
      <dgm:spPr/>
      <dgm:t>
        <a:bodyPr/>
        <a:lstStyle/>
        <a:p>
          <a:endParaRPr lang="ru-RU"/>
        </a:p>
      </dgm:t>
    </dgm:pt>
    <dgm:pt modelId="{BF8AB2F5-6C53-4E1C-8060-5DAAD2125DB7}" type="pres">
      <dgm:prSet presAssocID="{43D8FC39-969F-43FD-B32E-3E79C09802A7}" presName="node" presStyleLbl="node1" presStyleIdx="2" presStyleCnt="5" custScaleX="1514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353666-5768-4DA4-AF94-4C075D685CDA}" type="pres">
      <dgm:prSet presAssocID="{43D8FC39-969F-43FD-B32E-3E79C09802A7}" presName="spNode" presStyleCnt="0"/>
      <dgm:spPr/>
    </dgm:pt>
    <dgm:pt modelId="{6AFC4F1D-2996-49F4-B201-733542DB6973}" type="pres">
      <dgm:prSet presAssocID="{5B9C97BD-7436-49EB-A61D-C468AB2DEA01}" presName="sibTrans" presStyleLbl="sibTrans1D1" presStyleIdx="2" presStyleCnt="5"/>
      <dgm:spPr/>
      <dgm:t>
        <a:bodyPr/>
        <a:lstStyle/>
        <a:p>
          <a:endParaRPr lang="ru-RU"/>
        </a:p>
      </dgm:t>
    </dgm:pt>
    <dgm:pt modelId="{C8F017B4-D600-48DA-84E7-EC1D55961604}" type="pres">
      <dgm:prSet presAssocID="{B22741A0-8217-4FF7-9169-B8A09ECEB1A8}" presName="node" presStyleLbl="node1" presStyleIdx="3" presStyleCnt="5" custScaleX="1467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E3C1FF-A265-4C6C-B232-51931346B354}" type="pres">
      <dgm:prSet presAssocID="{B22741A0-8217-4FF7-9169-B8A09ECEB1A8}" presName="spNode" presStyleCnt="0"/>
      <dgm:spPr/>
    </dgm:pt>
    <dgm:pt modelId="{BFC6F1C9-2747-4983-BE89-5836014906ED}" type="pres">
      <dgm:prSet presAssocID="{FDD251C5-2AD8-4F48-A393-30DE7146D17A}" presName="sibTrans" presStyleLbl="sibTrans1D1" presStyleIdx="3" presStyleCnt="5"/>
      <dgm:spPr/>
      <dgm:t>
        <a:bodyPr/>
        <a:lstStyle/>
        <a:p>
          <a:endParaRPr lang="ru-RU"/>
        </a:p>
      </dgm:t>
    </dgm:pt>
    <dgm:pt modelId="{851EAC01-A6A7-4F83-A511-452D0F195E3F}" type="pres">
      <dgm:prSet presAssocID="{B299D4E3-7E07-4971-859B-84FE551B79E0}" presName="node" presStyleLbl="node1" presStyleIdx="4" presStyleCnt="5" custScaleX="1649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D947F6-3042-4A04-AFA1-F9EA9A5205BC}" type="pres">
      <dgm:prSet presAssocID="{B299D4E3-7E07-4971-859B-84FE551B79E0}" presName="spNode" presStyleCnt="0"/>
      <dgm:spPr/>
    </dgm:pt>
    <dgm:pt modelId="{1BEEFEB6-94AA-4616-BB55-5AB4FD31FAA6}" type="pres">
      <dgm:prSet presAssocID="{C4C2B35F-134E-48B0-99AA-F889F386036B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0E553FF2-1330-4799-9262-F3BCE0414D96}" srcId="{CDB46B48-765D-4B35-A472-C9FE05FD0DCA}" destId="{0F0F0ADB-0786-464B-849C-F05B9BCA4780}" srcOrd="1" destOrd="0" parTransId="{CF5EE49E-5693-41B5-8C03-3BF3336266CF}" sibTransId="{0CEE4356-D802-4F8F-B94A-533819EDD053}"/>
    <dgm:cxn modelId="{FE71E33A-C7DF-4240-97F5-5ECCB5F9EB35}" type="presOf" srcId="{5B9C97BD-7436-49EB-A61D-C468AB2DEA01}" destId="{6AFC4F1D-2996-49F4-B201-733542DB6973}" srcOrd="0" destOrd="0" presId="urn:microsoft.com/office/officeart/2005/8/layout/cycle6"/>
    <dgm:cxn modelId="{FFAD38D7-7C2B-4B45-B1BC-4FAA0E131BA0}" type="presOf" srcId="{43D8FC39-969F-43FD-B32E-3E79C09802A7}" destId="{BF8AB2F5-6C53-4E1C-8060-5DAAD2125DB7}" srcOrd="0" destOrd="0" presId="urn:microsoft.com/office/officeart/2005/8/layout/cycle6"/>
    <dgm:cxn modelId="{37CC3D37-6E28-47F2-B579-B4A9DA8A0582}" srcId="{CDB46B48-765D-4B35-A472-C9FE05FD0DCA}" destId="{43D8FC39-969F-43FD-B32E-3E79C09802A7}" srcOrd="2" destOrd="0" parTransId="{2EDBA348-E630-4CC0-8631-BFCF091D1939}" sibTransId="{5B9C97BD-7436-49EB-A61D-C468AB2DEA01}"/>
    <dgm:cxn modelId="{F931F235-F8D9-4C87-8521-CC749DCD31EF}" type="presOf" srcId="{0CEE4356-D802-4F8F-B94A-533819EDD053}" destId="{D2CFF5EA-D91F-4423-A5B3-45AF0E566BD5}" srcOrd="0" destOrd="0" presId="urn:microsoft.com/office/officeart/2005/8/layout/cycle6"/>
    <dgm:cxn modelId="{53157433-D087-43DD-AD3E-AD18D35847B8}" srcId="{CDB46B48-765D-4B35-A472-C9FE05FD0DCA}" destId="{B22741A0-8217-4FF7-9169-B8A09ECEB1A8}" srcOrd="3" destOrd="0" parTransId="{D651DB1F-B960-480D-B3D6-8ECBA1DB80D4}" sibTransId="{FDD251C5-2AD8-4F48-A393-30DE7146D17A}"/>
    <dgm:cxn modelId="{2A31D10E-2553-47BF-95D5-F6051C5F99D6}" type="presOf" srcId="{3E53F826-30F5-4E0B-8204-6E3207141019}" destId="{8D4F63E8-53B9-466E-B46F-7164A9B29D80}" srcOrd="0" destOrd="0" presId="urn:microsoft.com/office/officeart/2005/8/layout/cycle6"/>
    <dgm:cxn modelId="{C1A90272-D74E-4479-B596-2A147DD4F93C}" type="presOf" srcId="{CDB46B48-765D-4B35-A472-C9FE05FD0DCA}" destId="{1BF41384-535E-4FA9-83B6-020460D49C00}" srcOrd="0" destOrd="0" presId="urn:microsoft.com/office/officeart/2005/8/layout/cycle6"/>
    <dgm:cxn modelId="{62F1377A-C078-4D73-824B-1D71C00F247D}" srcId="{CDB46B48-765D-4B35-A472-C9FE05FD0DCA}" destId="{B299D4E3-7E07-4971-859B-84FE551B79E0}" srcOrd="4" destOrd="0" parTransId="{82DC03D5-B213-4A62-87F4-2A9990C53257}" sibTransId="{C4C2B35F-134E-48B0-99AA-F889F386036B}"/>
    <dgm:cxn modelId="{6E43C6A8-A20D-45A3-AD04-080F95DAEDCD}" type="presOf" srcId="{D80A264C-482E-4009-A601-BCF42E8D457F}" destId="{EF121ABA-B6E8-448F-9232-32E9F93A03B9}" srcOrd="0" destOrd="0" presId="urn:microsoft.com/office/officeart/2005/8/layout/cycle6"/>
    <dgm:cxn modelId="{3D526DEA-1E45-434D-A8C4-9B9755AE8BD5}" type="presOf" srcId="{FDD251C5-2AD8-4F48-A393-30DE7146D17A}" destId="{BFC6F1C9-2747-4983-BE89-5836014906ED}" srcOrd="0" destOrd="0" presId="urn:microsoft.com/office/officeart/2005/8/layout/cycle6"/>
    <dgm:cxn modelId="{62E56C77-D1A2-4F50-BCC2-22424B980C39}" type="presOf" srcId="{B299D4E3-7E07-4971-859B-84FE551B79E0}" destId="{851EAC01-A6A7-4F83-A511-452D0F195E3F}" srcOrd="0" destOrd="0" presId="urn:microsoft.com/office/officeart/2005/8/layout/cycle6"/>
    <dgm:cxn modelId="{E7C6E3A9-4995-453B-B078-4A855FA35A67}" srcId="{CDB46B48-765D-4B35-A472-C9FE05FD0DCA}" destId="{3E53F826-30F5-4E0B-8204-6E3207141019}" srcOrd="0" destOrd="0" parTransId="{B7981059-52D7-40DE-9B8D-A6F814BEF639}" sibTransId="{D80A264C-482E-4009-A601-BCF42E8D457F}"/>
    <dgm:cxn modelId="{5E11A66A-1A6E-4B6C-80DA-391CC9F0548E}" type="presOf" srcId="{C4C2B35F-134E-48B0-99AA-F889F386036B}" destId="{1BEEFEB6-94AA-4616-BB55-5AB4FD31FAA6}" srcOrd="0" destOrd="0" presId="urn:microsoft.com/office/officeart/2005/8/layout/cycle6"/>
    <dgm:cxn modelId="{2C6641C4-3A27-4C38-85BF-552FD1A520FA}" type="presOf" srcId="{B22741A0-8217-4FF7-9169-B8A09ECEB1A8}" destId="{C8F017B4-D600-48DA-84E7-EC1D55961604}" srcOrd="0" destOrd="0" presId="urn:microsoft.com/office/officeart/2005/8/layout/cycle6"/>
    <dgm:cxn modelId="{4DA3F30E-D467-4A0C-A10E-289D48AFA968}" type="presOf" srcId="{0F0F0ADB-0786-464B-849C-F05B9BCA4780}" destId="{2FBB2D87-06AC-4342-AD18-8AC48787109D}" srcOrd="0" destOrd="0" presId="urn:microsoft.com/office/officeart/2005/8/layout/cycle6"/>
    <dgm:cxn modelId="{6BB1757D-A059-4BAA-AA1C-33D9470605D3}" type="presParOf" srcId="{1BF41384-535E-4FA9-83B6-020460D49C00}" destId="{8D4F63E8-53B9-466E-B46F-7164A9B29D80}" srcOrd="0" destOrd="0" presId="urn:microsoft.com/office/officeart/2005/8/layout/cycle6"/>
    <dgm:cxn modelId="{DD46E22E-385E-482C-8914-2C17637F0BF8}" type="presParOf" srcId="{1BF41384-535E-4FA9-83B6-020460D49C00}" destId="{39FD1C3B-47B5-4DE4-81E3-A51961F23530}" srcOrd="1" destOrd="0" presId="urn:microsoft.com/office/officeart/2005/8/layout/cycle6"/>
    <dgm:cxn modelId="{CAD9D441-EC38-4D8D-840D-F8C0E5BE7CFD}" type="presParOf" srcId="{1BF41384-535E-4FA9-83B6-020460D49C00}" destId="{EF121ABA-B6E8-448F-9232-32E9F93A03B9}" srcOrd="2" destOrd="0" presId="urn:microsoft.com/office/officeart/2005/8/layout/cycle6"/>
    <dgm:cxn modelId="{203CB7F9-C144-43E2-B92C-E99FF475784A}" type="presParOf" srcId="{1BF41384-535E-4FA9-83B6-020460D49C00}" destId="{2FBB2D87-06AC-4342-AD18-8AC48787109D}" srcOrd="3" destOrd="0" presId="urn:microsoft.com/office/officeart/2005/8/layout/cycle6"/>
    <dgm:cxn modelId="{382E645B-CF9C-4A53-8061-51E70BEE2722}" type="presParOf" srcId="{1BF41384-535E-4FA9-83B6-020460D49C00}" destId="{94ACDE4E-649E-4BD1-BA1D-17DE73A2C108}" srcOrd="4" destOrd="0" presId="urn:microsoft.com/office/officeart/2005/8/layout/cycle6"/>
    <dgm:cxn modelId="{9E67052E-3C34-4D0A-82ED-2597B1A60891}" type="presParOf" srcId="{1BF41384-535E-4FA9-83B6-020460D49C00}" destId="{D2CFF5EA-D91F-4423-A5B3-45AF0E566BD5}" srcOrd="5" destOrd="0" presId="urn:microsoft.com/office/officeart/2005/8/layout/cycle6"/>
    <dgm:cxn modelId="{53E5FCFB-0299-4DBC-B05E-0662A3C7D815}" type="presParOf" srcId="{1BF41384-535E-4FA9-83B6-020460D49C00}" destId="{BF8AB2F5-6C53-4E1C-8060-5DAAD2125DB7}" srcOrd="6" destOrd="0" presId="urn:microsoft.com/office/officeart/2005/8/layout/cycle6"/>
    <dgm:cxn modelId="{DD1ADC01-8B5E-4FEE-88FC-75A377709C3D}" type="presParOf" srcId="{1BF41384-535E-4FA9-83B6-020460D49C00}" destId="{2A353666-5768-4DA4-AF94-4C075D685CDA}" srcOrd="7" destOrd="0" presId="urn:microsoft.com/office/officeart/2005/8/layout/cycle6"/>
    <dgm:cxn modelId="{60B27313-F785-4EF0-B04D-D313EFCE4335}" type="presParOf" srcId="{1BF41384-535E-4FA9-83B6-020460D49C00}" destId="{6AFC4F1D-2996-49F4-B201-733542DB6973}" srcOrd="8" destOrd="0" presId="urn:microsoft.com/office/officeart/2005/8/layout/cycle6"/>
    <dgm:cxn modelId="{CA4249A6-21EB-4978-9813-40652FA2DCA3}" type="presParOf" srcId="{1BF41384-535E-4FA9-83B6-020460D49C00}" destId="{C8F017B4-D600-48DA-84E7-EC1D55961604}" srcOrd="9" destOrd="0" presId="urn:microsoft.com/office/officeart/2005/8/layout/cycle6"/>
    <dgm:cxn modelId="{97439132-8141-45B2-BD39-E93C6603EE0D}" type="presParOf" srcId="{1BF41384-535E-4FA9-83B6-020460D49C00}" destId="{4BE3C1FF-A265-4C6C-B232-51931346B354}" srcOrd="10" destOrd="0" presId="urn:microsoft.com/office/officeart/2005/8/layout/cycle6"/>
    <dgm:cxn modelId="{CED3830E-09B7-4F6F-9D5F-C81776725609}" type="presParOf" srcId="{1BF41384-535E-4FA9-83B6-020460D49C00}" destId="{BFC6F1C9-2747-4983-BE89-5836014906ED}" srcOrd="11" destOrd="0" presId="urn:microsoft.com/office/officeart/2005/8/layout/cycle6"/>
    <dgm:cxn modelId="{745E6E99-15F2-42D3-9197-E6ABF0B05527}" type="presParOf" srcId="{1BF41384-535E-4FA9-83B6-020460D49C00}" destId="{851EAC01-A6A7-4F83-A511-452D0F195E3F}" srcOrd="12" destOrd="0" presId="urn:microsoft.com/office/officeart/2005/8/layout/cycle6"/>
    <dgm:cxn modelId="{D95E2765-5115-49E6-8815-BEC1F14D2B2F}" type="presParOf" srcId="{1BF41384-535E-4FA9-83B6-020460D49C00}" destId="{D8D947F6-3042-4A04-AFA1-F9EA9A5205BC}" srcOrd="13" destOrd="0" presId="urn:microsoft.com/office/officeart/2005/8/layout/cycle6"/>
    <dgm:cxn modelId="{0A25525B-9AE7-4F12-8F0B-1358FA52ECE6}" type="presParOf" srcId="{1BF41384-535E-4FA9-83B6-020460D49C00}" destId="{1BEEFEB6-94AA-4616-BB55-5AB4FD31FAA6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F2560C-6424-43A9-8D0D-07BAB4DCEFEB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F370C44-8FD0-4269-ADB0-BF57757C2F1B}">
      <dgm:prSet custT="1"/>
      <dgm:spPr/>
      <dgm:t>
        <a:bodyPr/>
        <a:lstStyle/>
        <a:p>
          <a:r>
            <a:rPr lang="ru-RU" sz="1200" i="1" dirty="0" smtClean="0"/>
            <a:t>Парциальная программа «Азы финансовой культуры для дошкольников» </a:t>
          </a:r>
          <a:r>
            <a:rPr lang="ru-RU" sz="1200" i="1" dirty="0" err="1" smtClean="0"/>
            <a:t>Л.В.Стахович</a:t>
          </a:r>
          <a:r>
            <a:rPr lang="ru-RU" sz="1200" i="1" dirty="0" smtClean="0"/>
            <a:t>, </a:t>
          </a:r>
          <a:r>
            <a:rPr lang="ru-RU" sz="1200" i="1" dirty="0" err="1" smtClean="0"/>
            <a:t>Е.В.Семенкова</a:t>
          </a:r>
          <a:r>
            <a:rPr lang="ru-RU" sz="1200" i="1" dirty="0" smtClean="0"/>
            <a:t>, </a:t>
          </a:r>
          <a:r>
            <a:rPr lang="ru-RU" sz="1200" i="1" dirty="0" err="1" smtClean="0"/>
            <a:t>Л.Ю.Рыжановская</a:t>
          </a:r>
          <a:r>
            <a:rPr lang="ru-RU" sz="1200" i="1" dirty="0" smtClean="0"/>
            <a:t>  </a:t>
          </a:r>
          <a:endParaRPr lang="ru-RU" sz="1200" dirty="0"/>
        </a:p>
      </dgm:t>
    </dgm:pt>
    <dgm:pt modelId="{706F5D83-2251-4EF7-B145-F89214683A32}" type="parTrans" cxnId="{77FCEA0A-4E90-4185-B30E-59273A312691}">
      <dgm:prSet/>
      <dgm:spPr/>
      <dgm:t>
        <a:bodyPr/>
        <a:lstStyle/>
        <a:p>
          <a:endParaRPr lang="ru-RU"/>
        </a:p>
      </dgm:t>
    </dgm:pt>
    <dgm:pt modelId="{A1860536-4636-497B-94AE-9E8DDBD34E8B}" type="sibTrans" cxnId="{77FCEA0A-4E90-4185-B30E-59273A312691}">
      <dgm:prSet/>
      <dgm:spPr/>
      <dgm:t>
        <a:bodyPr/>
        <a:lstStyle/>
        <a:p>
          <a:endParaRPr lang="ru-RU"/>
        </a:p>
      </dgm:t>
    </dgm:pt>
    <dgm:pt modelId="{7830827F-CF10-431F-BEE0-F09E051721E2}">
      <dgm:prSet custT="1"/>
      <dgm:spPr/>
      <dgm:t>
        <a:bodyPr/>
        <a:lstStyle/>
        <a:p>
          <a:r>
            <a:rPr lang="ru-RU" sz="1200" i="1" dirty="0" smtClean="0"/>
            <a:t>Парциальная программа </a:t>
          </a:r>
        </a:p>
        <a:p>
          <a:r>
            <a:rPr lang="ru-RU" sz="1200" i="1" dirty="0" smtClean="0"/>
            <a:t>« </a:t>
          </a:r>
          <a:r>
            <a:rPr lang="en-US" sz="1200" i="1" dirty="0" smtClean="0"/>
            <a:t>STEM</a:t>
          </a:r>
          <a:r>
            <a:rPr lang="ru-RU" sz="1200" i="1" dirty="0" smtClean="0"/>
            <a:t>-образование детей дошкольного и младшего дошкольного возраста» </a:t>
          </a:r>
          <a:r>
            <a:rPr lang="ru-RU" sz="1200" i="1" dirty="0" err="1" smtClean="0"/>
            <a:t>Т.В.Волосовец</a:t>
          </a:r>
          <a:endParaRPr lang="ru-RU" sz="1200" dirty="0"/>
        </a:p>
      </dgm:t>
    </dgm:pt>
    <dgm:pt modelId="{2A10BC8E-13AD-4B77-8105-C22571350EBC}" type="parTrans" cxnId="{101680F7-3011-41E8-A9B6-77790FDC20BC}">
      <dgm:prSet/>
      <dgm:spPr/>
      <dgm:t>
        <a:bodyPr/>
        <a:lstStyle/>
        <a:p>
          <a:endParaRPr lang="ru-RU"/>
        </a:p>
      </dgm:t>
    </dgm:pt>
    <dgm:pt modelId="{21EEC2D0-94FE-4B0E-BC7F-4BFCBCA5974D}" type="sibTrans" cxnId="{101680F7-3011-41E8-A9B6-77790FDC20BC}">
      <dgm:prSet/>
      <dgm:spPr/>
      <dgm:t>
        <a:bodyPr/>
        <a:lstStyle/>
        <a:p>
          <a:endParaRPr lang="ru-RU"/>
        </a:p>
      </dgm:t>
    </dgm:pt>
    <dgm:pt modelId="{00FF2B37-EE83-482E-8947-E751E5658392}">
      <dgm:prSet custT="1"/>
      <dgm:spPr/>
      <dgm:t>
        <a:bodyPr/>
        <a:lstStyle/>
        <a:p>
          <a:r>
            <a:rPr lang="ru-RU" sz="1400" i="1" dirty="0" smtClean="0"/>
            <a:t>«Экспериментирование с живой и неживой природой» </a:t>
          </a:r>
          <a:r>
            <a:rPr lang="ru-RU" sz="1400" i="1" dirty="0" err="1" smtClean="0"/>
            <a:t>О.А.Зыкова</a:t>
          </a:r>
          <a:r>
            <a:rPr lang="ru-RU" sz="1400" i="1" dirty="0" smtClean="0"/>
            <a:t>  </a:t>
          </a:r>
          <a:endParaRPr lang="ru-RU" sz="1400" dirty="0"/>
        </a:p>
      </dgm:t>
    </dgm:pt>
    <dgm:pt modelId="{7D8B1168-1AFD-41E9-B229-27FF8D822DB0}" type="parTrans" cxnId="{435ADFFD-8008-401D-8AFB-97A71FAEACCC}">
      <dgm:prSet/>
      <dgm:spPr/>
      <dgm:t>
        <a:bodyPr/>
        <a:lstStyle/>
        <a:p>
          <a:endParaRPr lang="ru-RU"/>
        </a:p>
      </dgm:t>
    </dgm:pt>
    <dgm:pt modelId="{7D1C9405-E25F-4F9A-A97F-402A5EDCA729}" type="sibTrans" cxnId="{435ADFFD-8008-401D-8AFB-97A71FAEACCC}">
      <dgm:prSet/>
      <dgm:spPr/>
      <dgm:t>
        <a:bodyPr/>
        <a:lstStyle/>
        <a:p>
          <a:endParaRPr lang="ru-RU"/>
        </a:p>
      </dgm:t>
    </dgm:pt>
    <dgm:pt modelId="{337F91D0-1D4A-4694-9796-D83EB328EFAD}">
      <dgm:prSet custT="1"/>
      <dgm:spPr/>
      <dgm:t>
        <a:bodyPr/>
        <a:lstStyle/>
        <a:p>
          <a:r>
            <a:rPr lang="ru-RU" sz="1400" i="1" dirty="0" smtClean="0"/>
            <a:t>Тематические проекты </a:t>
          </a:r>
        </a:p>
        <a:p>
          <a:r>
            <a:rPr lang="ru-RU" sz="1400" i="1" dirty="0" smtClean="0"/>
            <a:t>«Наш дом-город Астрахань</a:t>
          </a:r>
          <a:r>
            <a:rPr lang="ru-RU" sz="700" i="1" dirty="0" smtClean="0"/>
            <a:t>» </a:t>
          </a:r>
          <a:endParaRPr lang="ru-RU" sz="700" dirty="0"/>
        </a:p>
      </dgm:t>
    </dgm:pt>
    <dgm:pt modelId="{A2F42C7F-0B96-4F80-8128-0E12D058AF56}" type="parTrans" cxnId="{9E354071-BE4C-45BF-995B-523BA4B37476}">
      <dgm:prSet/>
      <dgm:spPr/>
      <dgm:t>
        <a:bodyPr/>
        <a:lstStyle/>
        <a:p>
          <a:endParaRPr lang="ru-RU"/>
        </a:p>
      </dgm:t>
    </dgm:pt>
    <dgm:pt modelId="{0DB67963-F6F3-4E3A-A890-7FBEE0C0C612}" type="sibTrans" cxnId="{9E354071-BE4C-45BF-995B-523BA4B37476}">
      <dgm:prSet/>
      <dgm:spPr/>
      <dgm:t>
        <a:bodyPr/>
        <a:lstStyle/>
        <a:p>
          <a:endParaRPr lang="ru-RU"/>
        </a:p>
      </dgm:t>
    </dgm:pt>
    <dgm:pt modelId="{B2D2DC5E-2C04-4FCB-96F4-02D4DACCD2F5}">
      <dgm:prSet custT="1"/>
      <dgm:spPr/>
      <dgm:t>
        <a:bodyPr/>
        <a:lstStyle/>
        <a:p>
          <a:r>
            <a:rPr lang="ru-RU" sz="1400" i="1" dirty="0" smtClean="0"/>
            <a:t>Парциальная программа «Обучение грамоте детей дошкольного возраста» </a:t>
          </a:r>
          <a:r>
            <a:rPr lang="ru-RU" sz="1400" i="1" dirty="0" err="1" smtClean="0"/>
            <a:t>Н.В.Нищева</a:t>
          </a:r>
          <a:endParaRPr lang="ru-RU" sz="1400" dirty="0"/>
        </a:p>
      </dgm:t>
    </dgm:pt>
    <dgm:pt modelId="{A5C0FC5D-C517-4300-903D-3C7C5BB8BAA2}" type="parTrans" cxnId="{AD5AC30D-96BC-4488-8B38-FA66C06B1639}">
      <dgm:prSet/>
      <dgm:spPr/>
      <dgm:t>
        <a:bodyPr/>
        <a:lstStyle/>
        <a:p>
          <a:endParaRPr lang="ru-RU"/>
        </a:p>
      </dgm:t>
    </dgm:pt>
    <dgm:pt modelId="{56EF9D9F-4703-46D5-96DB-6DE890947D70}" type="sibTrans" cxnId="{AD5AC30D-96BC-4488-8B38-FA66C06B1639}">
      <dgm:prSet/>
      <dgm:spPr/>
      <dgm:t>
        <a:bodyPr/>
        <a:lstStyle/>
        <a:p>
          <a:endParaRPr lang="ru-RU"/>
        </a:p>
      </dgm:t>
    </dgm:pt>
    <dgm:pt modelId="{D5018F05-0AF3-489E-AAFE-0439FB13A488}">
      <dgm:prSet custT="1"/>
      <dgm:spPr/>
      <dgm:t>
        <a:bodyPr/>
        <a:lstStyle/>
        <a:p>
          <a:r>
            <a:rPr lang="ru-RU" sz="1400" i="1" dirty="0" smtClean="0"/>
            <a:t>Программа «Конструирование из бумаги в технике оригами для детей</a:t>
          </a:r>
          <a:r>
            <a:rPr lang="ru-RU" sz="700" i="1" dirty="0" smtClean="0"/>
            <a:t>» </a:t>
          </a:r>
          <a:endParaRPr lang="ru-RU" sz="700" dirty="0"/>
        </a:p>
      </dgm:t>
    </dgm:pt>
    <dgm:pt modelId="{147EF0F3-9D08-4350-99FF-98D400F0A793}" type="parTrans" cxnId="{33776FFA-0310-40A5-A99F-F816A98C16F4}">
      <dgm:prSet/>
      <dgm:spPr/>
      <dgm:t>
        <a:bodyPr/>
        <a:lstStyle/>
        <a:p>
          <a:endParaRPr lang="ru-RU"/>
        </a:p>
      </dgm:t>
    </dgm:pt>
    <dgm:pt modelId="{0D7659D2-EB76-4C5F-9BE2-C213109282B0}" type="sibTrans" cxnId="{33776FFA-0310-40A5-A99F-F816A98C16F4}">
      <dgm:prSet/>
      <dgm:spPr/>
      <dgm:t>
        <a:bodyPr/>
        <a:lstStyle/>
        <a:p>
          <a:endParaRPr lang="ru-RU"/>
        </a:p>
      </dgm:t>
    </dgm:pt>
    <dgm:pt modelId="{6A66FC68-DC5D-44CE-9A64-49D2E15ADA6E}" type="pres">
      <dgm:prSet presAssocID="{9AF2560C-6424-43A9-8D0D-07BAB4DCEFEB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E45CD6B-8550-4708-A93D-ED6881352207}" type="pres">
      <dgm:prSet presAssocID="{D5018F05-0AF3-489E-AAFE-0439FB13A488}" presName="vertOne" presStyleCnt="0"/>
      <dgm:spPr/>
    </dgm:pt>
    <dgm:pt modelId="{37A25A45-811E-4090-B799-10096E766A87}" type="pres">
      <dgm:prSet presAssocID="{D5018F05-0AF3-489E-AAFE-0439FB13A488}" presName="txOne" presStyleLbl="node0" presStyleIdx="0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D18C68-6533-402D-B1A8-54D349F923C7}" type="pres">
      <dgm:prSet presAssocID="{D5018F05-0AF3-489E-AAFE-0439FB13A488}" presName="horzOne" presStyleCnt="0"/>
      <dgm:spPr/>
    </dgm:pt>
    <dgm:pt modelId="{000BCA7F-7DC2-4CAA-83C3-A2C6882BFFD0}" type="pres">
      <dgm:prSet presAssocID="{0D7659D2-EB76-4C5F-9BE2-C213109282B0}" presName="sibSpaceOne" presStyleCnt="0"/>
      <dgm:spPr/>
    </dgm:pt>
    <dgm:pt modelId="{141608DC-7FD0-48D9-827B-AF84E100C83F}" type="pres">
      <dgm:prSet presAssocID="{B2D2DC5E-2C04-4FCB-96F4-02D4DACCD2F5}" presName="vertOne" presStyleCnt="0"/>
      <dgm:spPr/>
    </dgm:pt>
    <dgm:pt modelId="{4271BEBE-116B-49A2-9BB9-93DF8DA3C281}" type="pres">
      <dgm:prSet presAssocID="{B2D2DC5E-2C04-4FCB-96F4-02D4DACCD2F5}" presName="txOne" presStyleLbl="node0" presStyleIdx="1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749341-BA25-4593-843A-045E0634A66D}" type="pres">
      <dgm:prSet presAssocID="{B2D2DC5E-2C04-4FCB-96F4-02D4DACCD2F5}" presName="horzOne" presStyleCnt="0"/>
      <dgm:spPr/>
    </dgm:pt>
    <dgm:pt modelId="{FDFEF8D1-82AC-475E-A4CF-F930233413D9}" type="pres">
      <dgm:prSet presAssocID="{56EF9D9F-4703-46D5-96DB-6DE890947D70}" presName="sibSpaceOne" presStyleCnt="0"/>
      <dgm:spPr/>
    </dgm:pt>
    <dgm:pt modelId="{D3DE62EF-5075-4320-A54F-B5BA216C013E}" type="pres">
      <dgm:prSet presAssocID="{337F91D0-1D4A-4694-9796-D83EB328EFAD}" presName="vertOne" presStyleCnt="0"/>
      <dgm:spPr/>
    </dgm:pt>
    <dgm:pt modelId="{5F429B38-FD8B-4A64-A4E0-623A9FACD57E}" type="pres">
      <dgm:prSet presAssocID="{337F91D0-1D4A-4694-9796-D83EB328EFAD}" presName="txOne" presStyleLbl="node0" presStyleIdx="2" presStyleCnt="6" custScaleX="1145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BFB70A-34A5-4D16-8DA4-33817D836F62}" type="pres">
      <dgm:prSet presAssocID="{337F91D0-1D4A-4694-9796-D83EB328EFAD}" presName="horzOne" presStyleCnt="0"/>
      <dgm:spPr/>
    </dgm:pt>
    <dgm:pt modelId="{356C14A7-7A17-48DB-BEE7-381E0101C8E8}" type="pres">
      <dgm:prSet presAssocID="{0DB67963-F6F3-4E3A-A890-7FBEE0C0C612}" presName="sibSpaceOne" presStyleCnt="0"/>
      <dgm:spPr/>
    </dgm:pt>
    <dgm:pt modelId="{CB090712-3B65-4518-9EFD-BABCEA993DD6}" type="pres">
      <dgm:prSet presAssocID="{00FF2B37-EE83-482E-8947-E751E5658392}" presName="vertOne" presStyleCnt="0"/>
      <dgm:spPr/>
    </dgm:pt>
    <dgm:pt modelId="{B79F8C75-FB4E-414D-9B99-1F85B4FB8308}" type="pres">
      <dgm:prSet presAssocID="{00FF2B37-EE83-482E-8947-E751E5658392}" presName="txOne" presStyleLbl="node0" presStyleIdx="3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3A84D1F-D177-465F-BE7B-7F3CEA72D337}" type="pres">
      <dgm:prSet presAssocID="{00FF2B37-EE83-482E-8947-E751E5658392}" presName="horzOne" presStyleCnt="0"/>
      <dgm:spPr/>
    </dgm:pt>
    <dgm:pt modelId="{AB99BCBF-6A0C-4D18-AD12-1B968A3B0C65}" type="pres">
      <dgm:prSet presAssocID="{7D1C9405-E25F-4F9A-A97F-402A5EDCA729}" presName="sibSpaceOne" presStyleCnt="0"/>
      <dgm:spPr/>
    </dgm:pt>
    <dgm:pt modelId="{37FFCD0A-884C-43D4-AE8F-E3DB4F75237F}" type="pres">
      <dgm:prSet presAssocID="{7830827F-CF10-431F-BEE0-F09E051721E2}" presName="vertOne" presStyleCnt="0"/>
      <dgm:spPr/>
    </dgm:pt>
    <dgm:pt modelId="{3C9A6B96-10BA-401B-BA63-1E1884B912F8}" type="pres">
      <dgm:prSet presAssocID="{7830827F-CF10-431F-BEE0-F09E051721E2}" presName="txOne" presStyleLbl="node0" presStyleIdx="4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FB09F2-443D-472A-8793-74C41007B757}" type="pres">
      <dgm:prSet presAssocID="{7830827F-CF10-431F-BEE0-F09E051721E2}" presName="horzOne" presStyleCnt="0"/>
      <dgm:spPr/>
    </dgm:pt>
    <dgm:pt modelId="{D6DD6A19-8AB1-4F25-9844-298910565AAA}" type="pres">
      <dgm:prSet presAssocID="{21EEC2D0-94FE-4B0E-BC7F-4BFCBCA5974D}" presName="sibSpaceOne" presStyleCnt="0"/>
      <dgm:spPr/>
    </dgm:pt>
    <dgm:pt modelId="{E2BD6508-4458-4FA0-AA5B-97CBB070E707}" type="pres">
      <dgm:prSet presAssocID="{6F370C44-8FD0-4269-ADB0-BF57757C2F1B}" presName="vertOne" presStyleCnt="0"/>
      <dgm:spPr/>
    </dgm:pt>
    <dgm:pt modelId="{B29D12E8-1614-4BF1-ADD1-F60A37F0F37D}" type="pres">
      <dgm:prSet presAssocID="{6F370C44-8FD0-4269-ADB0-BF57757C2F1B}" presName="txOne" presStyleLbl="node0" presStyleIdx="5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A05014-DCFD-4537-A582-C0F1B78A1A67}" type="pres">
      <dgm:prSet presAssocID="{6F370C44-8FD0-4269-ADB0-BF57757C2F1B}" presName="horzOne" presStyleCnt="0"/>
      <dgm:spPr/>
    </dgm:pt>
  </dgm:ptLst>
  <dgm:cxnLst>
    <dgm:cxn modelId="{9E354071-BE4C-45BF-995B-523BA4B37476}" srcId="{9AF2560C-6424-43A9-8D0D-07BAB4DCEFEB}" destId="{337F91D0-1D4A-4694-9796-D83EB328EFAD}" srcOrd="2" destOrd="0" parTransId="{A2F42C7F-0B96-4F80-8128-0E12D058AF56}" sibTransId="{0DB67963-F6F3-4E3A-A890-7FBEE0C0C612}"/>
    <dgm:cxn modelId="{AD5AC30D-96BC-4488-8B38-FA66C06B1639}" srcId="{9AF2560C-6424-43A9-8D0D-07BAB4DCEFEB}" destId="{B2D2DC5E-2C04-4FCB-96F4-02D4DACCD2F5}" srcOrd="1" destOrd="0" parTransId="{A5C0FC5D-C517-4300-903D-3C7C5BB8BAA2}" sibTransId="{56EF9D9F-4703-46D5-96DB-6DE890947D70}"/>
    <dgm:cxn modelId="{33776FFA-0310-40A5-A99F-F816A98C16F4}" srcId="{9AF2560C-6424-43A9-8D0D-07BAB4DCEFEB}" destId="{D5018F05-0AF3-489E-AAFE-0439FB13A488}" srcOrd="0" destOrd="0" parTransId="{147EF0F3-9D08-4350-99FF-98D400F0A793}" sibTransId="{0D7659D2-EB76-4C5F-9BE2-C213109282B0}"/>
    <dgm:cxn modelId="{A80347BC-8B7C-4A94-B623-0290E21DC658}" type="presOf" srcId="{7830827F-CF10-431F-BEE0-F09E051721E2}" destId="{3C9A6B96-10BA-401B-BA63-1E1884B912F8}" srcOrd="0" destOrd="0" presId="urn:microsoft.com/office/officeart/2005/8/layout/hierarchy4"/>
    <dgm:cxn modelId="{8B430D05-4435-452F-B91E-CB37F9E68610}" type="presOf" srcId="{00FF2B37-EE83-482E-8947-E751E5658392}" destId="{B79F8C75-FB4E-414D-9B99-1F85B4FB8308}" srcOrd="0" destOrd="0" presId="urn:microsoft.com/office/officeart/2005/8/layout/hierarchy4"/>
    <dgm:cxn modelId="{846F7A3B-CDB3-45C9-BBEB-1CEA44F124B6}" type="presOf" srcId="{B2D2DC5E-2C04-4FCB-96F4-02D4DACCD2F5}" destId="{4271BEBE-116B-49A2-9BB9-93DF8DA3C281}" srcOrd="0" destOrd="0" presId="urn:microsoft.com/office/officeart/2005/8/layout/hierarchy4"/>
    <dgm:cxn modelId="{B44DB084-74A5-4B95-B129-75403A3414C0}" type="presOf" srcId="{9AF2560C-6424-43A9-8D0D-07BAB4DCEFEB}" destId="{6A66FC68-DC5D-44CE-9A64-49D2E15ADA6E}" srcOrd="0" destOrd="0" presId="urn:microsoft.com/office/officeart/2005/8/layout/hierarchy4"/>
    <dgm:cxn modelId="{101680F7-3011-41E8-A9B6-77790FDC20BC}" srcId="{9AF2560C-6424-43A9-8D0D-07BAB4DCEFEB}" destId="{7830827F-CF10-431F-BEE0-F09E051721E2}" srcOrd="4" destOrd="0" parTransId="{2A10BC8E-13AD-4B77-8105-C22571350EBC}" sibTransId="{21EEC2D0-94FE-4B0E-BC7F-4BFCBCA5974D}"/>
    <dgm:cxn modelId="{8318CF36-E11E-458A-BA44-E91A38D3EE28}" type="presOf" srcId="{6F370C44-8FD0-4269-ADB0-BF57757C2F1B}" destId="{B29D12E8-1614-4BF1-ADD1-F60A37F0F37D}" srcOrd="0" destOrd="0" presId="urn:microsoft.com/office/officeart/2005/8/layout/hierarchy4"/>
    <dgm:cxn modelId="{9D1E6C5C-F99C-4C07-BF8C-CADF76C07526}" type="presOf" srcId="{D5018F05-0AF3-489E-AAFE-0439FB13A488}" destId="{37A25A45-811E-4090-B799-10096E766A87}" srcOrd="0" destOrd="0" presId="urn:microsoft.com/office/officeart/2005/8/layout/hierarchy4"/>
    <dgm:cxn modelId="{62DD3070-A101-4FCC-8671-B18C9C3F665C}" type="presOf" srcId="{337F91D0-1D4A-4694-9796-D83EB328EFAD}" destId="{5F429B38-FD8B-4A64-A4E0-623A9FACD57E}" srcOrd="0" destOrd="0" presId="urn:microsoft.com/office/officeart/2005/8/layout/hierarchy4"/>
    <dgm:cxn modelId="{77FCEA0A-4E90-4185-B30E-59273A312691}" srcId="{9AF2560C-6424-43A9-8D0D-07BAB4DCEFEB}" destId="{6F370C44-8FD0-4269-ADB0-BF57757C2F1B}" srcOrd="5" destOrd="0" parTransId="{706F5D83-2251-4EF7-B145-F89214683A32}" sibTransId="{A1860536-4636-497B-94AE-9E8DDBD34E8B}"/>
    <dgm:cxn modelId="{435ADFFD-8008-401D-8AFB-97A71FAEACCC}" srcId="{9AF2560C-6424-43A9-8D0D-07BAB4DCEFEB}" destId="{00FF2B37-EE83-482E-8947-E751E5658392}" srcOrd="3" destOrd="0" parTransId="{7D8B1168-1AFD-41E9-B229-27FF8D822DB0}" sibTransId="{7D1C9405-E25F-4F9A-A97F-402A5EDCA729}"/>
    <dgm:cxn modelId="{987CB6FB-A52A-47CA-AB92-A3244E823DAA}" type="presParOf" srcId="{6A66FC68-DC5D-44CE-9A64-49D2E15ADA6E}" destId="{DE45CD6B-8550-4708-A93D-ED6881352207}" srcOrd="0" destOrd="0" presId="urn:microsoft.com/office/officeart/2005/8/layout/hierarchy4"/>
    <dgm:cxn modelId="{989BBA3B-4925-487E-BA79-DEF5DD10F590}" type="presParOf" srcId="{DE45CD6B-8550-4708-A93D-ED6881352207}" destId="{37A25A45-811E-4090-B799-10096E766A87}" srcOrd="0" destOrd="0" presId="urn:microsoft.com/office/officeart/2005/8/layout/hierarchy4"/>
    <dgm:cxn modelId="{6273690B-CFCC-43B3-802B-7F50381CAB54}" type="presParOf" srcId="{DE45CD6B-8550-4708-A93D-ED6881352207}" destId="{27D18C68-6533-402D-B1A8-54D349F923C7}" srcOrd="1" destOrd="0" presId="urn:microsoft.com/office/officeart/2005/8/layout/hierarchy4"/>
    <dgm:cxn modelId="{13733D31-6F3F-4E3E-97B5-4CE10ECCF6FD}" type="presParOf" srcId="{6A66FC68-DC5D-44CE-9A64-49D2E15ADA6E}" destId="{000BCA7F-7DC2-4CAA-83C3-A2C6882BFFD0}" srcOrd="1" destOrd="0" presId="urn:microsoft.com/office/officeart/2005/8/layout/hierarchy4"/>
    <dgm:cxn modelId="{F1F9B6AD-95C6-4FAE-A1BE-887D4355F72F}" type="presParOf" srcId="{6A66FC68-DC5D-44CE-9A64-49D2E15ADA6E}" destId="{141608DC-7FD0-48D9-827B-AF84E100C83F}" srcOrd="2" destOrd="0" presId="urn:microsoft.com/office/officeart/2005/8/layout/hierarchy4"/>
    <dgm:cxn modelId="{B0369690-5EF1-4B46-B9A0-DD4918D8C0DC}" type="presParOf" srcId="{141608DC-7FD0-48D9-827B-AF84E100C83F}" destId="{4271BEBE-116B-49A2-9BB9-93DF8DA3C281}" srcOrd="0" destOrd="0" presId="urn:microsoft.com/office/officeart/2005/8/layout/hierarchy4"/>
    <dgm:cxn modelId="{3C60525B-62B4-4CC2-B58A-A865019CB7D6}" type="presParOf" srcId="{141608DC-7FD0-48D9-827B-AF84E100C83F}" destId="{DC749341-BA25-4593-843A-045E0634A66D}" srcOrd="1" destOrd="0" presId="urn:microsoft.com/office/officeart/2005/8/layout/hierarchy4"/>
    <dgm:cxn modelId="{DFB9AF8F-FFE2-4D94-BB8D-85D59FA2CD8D}" type="presParOf" srcId="{6A66FC68-DC5D-44CE-9A64-49D2E15ADA6E}" destId="{FDFEF8D1-82AC-475E-A4CF-F930233413D9}" srcOrd="3" destOrd="0" presId="urn:microsoft.com/office/officeart/2005/8/layout/hierarchy4"/>
    <dgm:cxn modelId="{E83EDEBE-89EA-41FF-8623-78F56255F95F}" type="presParOf" srcId="{6A66FC68-DC5D-44CE-9A64-49D2E15ADA6E}" destId="{D3DE62EF-5075-4320-A54F-B5BA216C013E}" srcOrd="4" destOrd="0" presId="urn:microsoft.com/office/officeart/2005/8/layout/hierarchy4"/>
    <dgm:cxn modelId="{96463004-CCB0-4886-9DEE-15990021239B}" type="presParOf" srcId="{D3DE62EF-5075-4320-A54F-B5BA216C013E}" destId="{5F429B38-FD8B-4A64-A4E0-623A9FACD57E}" srcOrd="0" destOrd="0" presId="urn:microsoft.com/office/officeart/2005/8/layout/hierarchy4"/>
    <dgm:cxn modelId="{C744925E-64C8-4404-8755-6C197F77C22A}" type="presParOf" srcId="{D3DE62EF-5075-4320-A54F-B5BA216C013E}" destId="{1FBFB70A-34A5-4D16-8DA4-33817D836F62}" srcOrd="1" destOrd="0" presId="urn:microsoft.com/office/officeart/2005/8/layout/hierarchy4"/>
    <dgm:cxn modelId="{F059B119-DA11-4208-A5D0-16A3FDB84F35}" type="presParOf" srcId="{6A66FC68-DC5D-44CE-9A64-49D2E15ADA6E}" destId="{356C14A7-7A17-48DB-BEE7-381E0101C8E8}" srcOrd="5" destOrd="0" presId="urn:microsoft.com/office/officeart/2005/8/layout/hierarchy4"/>
    <dgm:cxn modelId="{24F06EE2-DF2F-431C-8567-D0DC6E9881CD}" type="presParOf" srcId="{6A66FC68-DC5D-44CE-9A64-49D2E15ADA6E}" destId="{CB090712-3B65-4518-9EFD-BABCEA993DD6}" srcOrd="6" destOrd="0" presId="urn:microsoft.com/office/officeart/2005/8/layout/hierarchy4"/>
    <dgm:cxn modelId="{AE5DF175-F7BE-4433-9EAF-0F5517B7AE46}" type="presParOf" srcId="{CB090712-3B65-4518-9EFD-BABCEA993DD6}" destId="{B79F8C75-FB4E-414D-9B99-1F85B4FB8308}" srcOrd="0" destOrd="0" presId="urn:microsoft.com/office/officeart/2005/8/layout/hierarchy4"/>
    <dgm:cxn modelId="{707DC1F8-10EA-4074-B60D-F9D4A1C1ED7A}" type="presParOf" srcId="{CB090712-3B65-4518-9EFD-BABCEA993DD6}" destId="{C3A84D1F-D177-465F-BE7B-7F3CEA72D337}" srcOrd="1" destOrd="0" presId="urn:microsoft.com/office/officeart/2005/8/layout/hierarchy4"/>
    <dgm:cxn modelId="{60626AA7-73D1-4107-8DA6-B09C60F4C634}" type="presParOf" srcId="{6A66FC68-DC5D-44CE-9A64-49D2E15ADA6E}" destId="{AB99BCBF-6A0C-4D18-AD12-1B968A3B0C65}" srcOrd="7" destOrd="0" presId="urn:microsoft.com/office/officeart/2005/8/layout/hierarchy4"/>
    <dgm:cxn modelId="{81D846C1-BA3E-49F5-8EA0-2C0525F4FCAB}" type="presParOf" srcId="{6A66FC68-DC5D-44CE-9A64-49D2E15ADA6E}" destId="{37FFCD0A-884C-43D4-AE8F-E3DB4F75237F}" srcOrd="8" destOrd="0" presId="urn:microsoft.com/office/officeart/2005/8/layout/hierarchy4"/>
    <dgm:cxn modelId="{00450F55-CB7B-4F7B-9985-9D2FA89DE1D3}" type="presParOf" srcId="{37FFCD0A-884C-43D4-AE8F-E3DB4F75237F}" destId="{3C9A6B96-10BA-401B-BA63-1E1884B912F8}" srcOrd="0" destOrd="0" presId="urn:microsoft.com/office/officeart/2005/8/layout/hierarchy4"/>
    <dgm:cxn modelId="{37DE2272-57BB-4881-8922-6F3DD23B273E}" type="presParOf" srcId="{37FFCD0A-884C-43D4-AE8F-E3DB4F75237F}" destId="{9FFB09F2-443D-472A-8793-74C41007B757}" srcOrd="1" destOrd="0" presId="urn:microsoft.com/office/officeart/2005/8/layout/hierarchy4"/>
    <dgm:cxn modelId="{DD1F81B4-B477-4410-9E58-A202934DFA39}" type="presParOf" srcId="{6A66FC68-DC5D-44CE-9A64-49D2E15ADA6E}" destId="{D6DD6A19-8AB1-4F25-9844-298910565AAA}" srcOrd="9" destOrd="0" presId="urn:microsoft.com/office/officeart/2005/8/layout/hierarchy4"/>
    <dgm:cxn modelId="{546B204C-7C8E-4729-89C9-4DD59D4674A4}" type="presParOf" srcId="{6A66FC68-DC5D-44CE-9A64-49D2E15ADA6E}" destId="{E2BD6508-4458-4FA0-AA5B-97CBB070E707}" srcOrd="10" destOrd="0" presId="urn:microsoft.com/office/officeart/2005/8/layout/hierarchy4"/>
    <dgm:cxn modelId="{5200A2C5-0D05-4458-BA17-851DF33FD1B0}" type="presParOf" srcId="{E2BD6508-4458-4FA0-AA5B-97CBB070E707}" destId="{B29D12E8-1614-4BF1-ADD1-F60A37F0F37D}" srcOrd="0" destOrd="0" presId="urn:microsoft.com/office/officeart/2005/8/layout/hierarchy4"/>
    <dgm:cxn modelId="{2CD88814-28AB-48C7-A300-6C63B907CA64}" type="presParOf" srcId="{E2BD6508-4458-4FA0-AA5B-97CBB070E707}" destId="{3FA05014-DCFD-4537-A582-C0F1B78A1A6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110A332-A414-4876-8AFE-5904E550390C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1A5AD10-8B6D-48B6-A398-3B3DBE5338BD}">
      <dgm:prSet phldrT="[Текст]" custT="1"/>
      <dgm:spPr/>
      <dgm:t>
        <a:bodyPr/>
        <a:lstStyle/>
        <a:p>
          <a:r>
            <a:rPr lang="ru-RU" sz="1200" dirty="0" smtClean="0"/>
            <a:t>ОБЕСПЕЧЕНИЕ ПСИХОЛОГО-ПЕДАГОГИЧЕСКОЙ ПОДДЕРЖКИ СЕМЬИ И ПОВЫШЕНИЕ КОМПЕТЕНТНОСТИ РОДИТЕЛЕЙ (ЗАКОННЫХ ПРЕДСТАВИТЕЛЕЙ) В ВОПРОСАХ ОБРАЗОВАНИЯ, ОХРАНЫ И УКРЕПЛЕНИЯ ЗДОРОВЬЯ ДЕТЕЙ МЛАДЕНЧЕСКОГО, РАННЕГО И ДОШКОЛЬНОГО ВОЗРАСТОВ</a:t>
          </a:r>
          <a:endParaRPr lang="ru-RU" sz="1200" dirty="0"/>
        </a:p>
      </dgm:t>
    </dgm:pt>
    <dgm:pt modelId="{4A053CE0-E904-48DC-922D-D31B4185C8DC}" type="parTrans" cxnId="{F8503A49-45FE-4BB4-9A2B-20EFD6AF5A4F}">
      <dgm:prSet/>
      <dgm:spPr/>
      <dgm:t>
        <a:bodyPr/>
        <a:lstStyle/>
        <a:p>
          <a:endParaRPr lang="ru-RU"/>
        </a:p>
      </dgm:t>
    </dgm:pt>
    <dgm:pt modelId="{7F9B255D-FFD9-4128-80BE-2C3FB6425573}" type="sibTrans" cxnId="{F8503A49-45FE-4BB4-9A2B-20EFD6AF5A4F}">
      <dgm:prSet/>
      <dgm:spPr/>
      <dgm:t>
        <a:bodyPr/>
        <a:lstStyle/>
        <a:p>
          <a:endParaRPr lang="ru-RU"/>
        </a:p>
      </dgm:t>
    </dgm:pt>
    <dgm:pt modelId="{E1C15CF3-53A4-4E0D-B7EC-2DE874D62644}">
      <dgm:prSet phldrT="[Текст]" custT="1"/>
      <dgm:spPr/>
      <dgm:t>
        <a:bodyPr/>
        <a:lstStyle/>
        <a:p>
          <a:r>
            <a:rPr lang="ru-RU" sz="1200" dirty="0" smtClean="0"/>
            <a:t>ОБЕСПЕЧЕНИЕ ЕДИНСТВА ПОДХОДОВ К ВОСПИТАНИЮ И ОБУЧЕНИЮ ДЕТЕЙ В УСЛОВИЯХ ДОШКОЛЬНОЙ ГРУППЫ И СЕМЬИ; ПОВЫШЕНИЕ СЕМЕЙНОГО ПОТЕНЦИАЛА СЕМЬИ.</a:t>
          </a:r>
          <a:endParaRPr lang="ru-RU" sz="1200" dirty="0"/>
        </a:p>
      </dgm:t>
    </dgm:pt>
    <dgm:pt modelId="{BE6B9E49-BC66-4534-8CD0-76B1FE11D4A1}" type="sibTrans" cxnId="{21EAEE21-B871-4F23-819C-14AEF050E41B}">
      <dgm:prSet/>
      <dgm:spPr/>
      <dgm:t>
        <a:bodyPr/>
        <a:lstStyle/>
        <a:p>
          <a:endParaRPr lang="ru-RU"/>
        </a:p>
      </dgm:t>
    </dgm:pt>
    <dgm:pt modelId="{F4DB6964-886B-4837-88AB-21A35684793B}" type="parTrans" cxnId="{21EAEE21-B871-4F23-819C-14AEF050E41B}">
      <dgm:prSet/>
      <dgm:spPr/>
      <dgm:t>
        <a:bodyPr/>
        <a:lstStyle/>
        <a:p>
          <a:endParaRPr lang="ru-RU"/>
        </a:p>
      </dgm:t>
    </dgm:pt>
    <dgm:pt modelId="{058A305D-D851-4848-B7C6-A2003FFE492D}" type="pres">
      <dgm:prSet presAssocID="{3110A332-A414-4876-8AFE-5904E550390C}" presName="Name0" presStyleCnt="0">
        <dgm:presLayoutVars>
          <dgm:dir/>
          <dgm:animLvl val="lvl"/>
          <dgm:resizeHandles val="exact"/>
        </dgm:presLayoutVars>
      </dgm:prSet>
      <dgm:spPr/>
    </dgm:pt>
    <dgm:pt modelId="{CB3A7935-1D20-43E6-8DA3-49F0BD56CC0D}" type="pres">
      <dgm:prSet presAssocID="{71A5AD10-8B6D-48B6-A398-3B3DBE5338BD}" presName="parTxOnly" presStyleLbl="node1" presStyleIdx="0" presStyleCnt="2" custScaleY="55686" custLinFactNeighborX="15296" custLinFactNeighborY="97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D33BA9-1EB2-42D9-B0E2-994E1C5F459E}" type="pres">
      <dgm:prSet presAssocID="{7F9B255D-FFD9-4128-80BE-2C3FB6425573}" presName="parTxOnlySpace" presStyleCnt="0"/>
      <dgm:spPr/>
    </dgm:pt>
    <dgm:pt modelId="{2DFA3C5E-6A8B-42A5-ADE1-B7A731C11A5C}" type="pres">
      <dgm:prSet presAssocID="{E1C15CF3-53A4-4E0D-B7EC-2DE874D62644}" presName="parTxOnly" presStyleLbl="node1" presStyleIdx="1" presStyleCnt="2" custScaleY="55330" custLinFactNeighborX="19878" custLinFactNeighborY="-998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1EAEE21-B871-4F23-819C-14AEF050E41B}" srcId="{3110A332-A414-4876-8AFE-5904E550390C}" destId="{E1C15CF3-53A4-4E0D-B7EC-2DE874D62644}" srcOrd="1" destOrd="0" parTransId="{F4DB6964-886B-4837-88AB-21A35684793B}" sibTransId="{BE6B9E49-BC66-4534-8CD0-76B1FE11D4A1}"/>
    <dgm:cxn modelId="{35FB8FFA-6D4C-4D69-B234-45F4FC0A0BD6}" type="presOf" srcId="{E1C15CF3-53A4-4E0D-B7EC-2DE874D62644}" destId="{2DFA3C5E-6A8B-42A5-ADE1-B7A731C11A5C}" srcOrd="0" destOrd="0" presId="urn:microsoft.com/office/officeart/2005/8/layout/chevron1"/>
    <dgm:cxn modelId="{D49913BC-73A1-445A-8D93-F6B7BE9E8AAD}" type="presOf" srcId="{71A5AD10-8B6D-48B6-A398-3B3DBE5338BD}" destId="{CB3A7935-1D20-43E6-8DA3-49F0BD56CC0D}" srcOrd="0" destOrd="0" presId="urn:microsoft.com/office/officeart/2005/8/layout/chevron1"/>
    <dgm:cxn modelId="{8D3AE525-3E72-4FA4-B9AD-0E502FA9B85E}" type="presOf" srcId="{3110A332-A414-4876-8AFE-5904E550390C}" destId="{058A305D-D851-4848-B7C6-A2003FFE492D}" srcOrd="0" destOrd="0" presId="urn:microsoft.com/office/officeart/2005/8/layout/chevron1"/>
    <dgm:cxn modelId="{F8503A49-45FE-4BB4-9A2B-20EFD6AF5A4F}" srcId="{3110A332-A414-4876-8AFE-5904E550390C}" destId="{71A5AD10-8B6D-48B6-A398-3B3DBE5338BD}" srcOrd="0" destOrd="0" parTransId="{4A053CE0-E904-48DC-922D-D31B4185C8DC}" sibTransId="{7F9B255D-FFD9-4128-80BE-2C3FB6425573}"/>
    <dgm:cxn modelId="{F473AC41-0F91-48E4-9D63-4A70E5C6DFC2}" type="presParOf" srcId="{058A305D-D851-4848-B7C6-A2003FFE492D}" destId="{CB3A7935-1D20-43E6-8DA3-49F0BD56CC0D}" srcOrd="0" destOrd="0" presId="urn:microsoft.com/office/officeart/2005/8/layout/chevron1"/>
    <dgm:cxn modelId="{DD463EB6-19AC-48BE-9643-4E9C41D16C0D}" type="presParOf" srcId="{058A305D-D851-4848-B7C6-A2003FFE492D}" destId="{61D33BA9-1EB2-42D9-B0E2-994E1C5F459E}" srcOrd="1" destOrd="0" presId="urn:microsoft.com/office/officeart/2005/8/layout/chevron1"/>
    <dgm:cxn modelId="{ED0EEBAF-9BB9-409F-AF19-F3FE201A5B7B}" type="presParOf" srcId="{058A305D-D851-4848-B7C6-A2003FFE492D}" destId="{2DFA3C5E-6A8B-42A5-ADE1-B7A731C11A5C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4F63E8-53B9-466E-B46F-7164A9B29D80}">
      <dsp:nvSpPr>
        <dsp:cNvPr id="0" name=""/>
        <dsp:cNvSpPr/>
      </dsp:nvSpPr>
      <dsp:spPr>
        <a:xfrm>
          <a:off x="2273595" y="-27460"/>
          <a:ext cx="1619535" cy="7039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СОЦИАЛЬНО-КОММУНИКАТИВНОЕ РАЗВИТИЕ</a:t>
          </a:r>
          <a:endParaRPr lang="ru-RU" sz="1000" kern="1200" dirty="0"/>
        </a:p>
      </dsp:txBody>
      <dsp:txXfrm>
        <a:off x="2307961" y="6906"/>
        <a:ext cx="1550803" cy="635257"/>
      </dsp:txXfrm>
    </dsp:sp>
    <dsp:sp modelId="{EF121ABA-B6E8-448F-9232-32E9F93A03B9}">
      <dsp:nvSpPr>
        <dsp:cNvPr id="0" name=""/>
        <dsp:cNvSpPr/>
      </dsp:nvSpPr>
      <dsp:spPr>
        <a:xfrm>
          <a:off x="1905130" y="324534"/>
          <a:ext cx="2356464" cy="2356464"/>
        </a:xfrm>
        <a:custGeom>
          <a:avLst/>
          <a:gdLst/>
          <a:ahLst/>
          <a:cxnLst/>
          <a:rect l="0" t="0" r="0" b="0"/>
          <a:pathLst>
            <a:path>
              <a:moveTo>
                <a:pt x="1989872" y="324141"/>
              </a:moveTo>
              <a:arcTo wR="1178232" hR="1178232" stAng="18812409" swAng="739373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BB2D87-06AC-4342-AD18-8AC48787109D}">
      <dsp:nvSpPr>
        <dsp:cNvPr id="0" name=""/>
        <dsp:cNvSpPr/>
      </dsp:nvSpPr>
      <dsp:spPr>
        <a:xfrm>
          <a:off x="3477571" y="843711"/>
          <a:ext cx="1452715" cy="5899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ПОЗНАВАТЕЛЬНОЕ РАЗВИТИЕ</a:t>
          </a:r>
          <a:endParaRPr lang="ru-RU" sz="1000" kern="1200" dirty="0"/>
        </a:p>
      </dsp:txBody>
      <dsp:txXfrm>
        <a:off x="3506369" y="872509"/>
        <a:ext cx="1395119" cy="532326"/>
      </dsp:txXfrm>
    </dsp:sp>
    <dsp:sp modelId="{D2CFF5EA-D91F-4423-A5B3-45AF0E566BD5}">
      <dsp:nvSpPr>
        <dsp:cNvPr id="0" name=""/>
        <dsp:cNvSpPr/>
      </dsp:nvSpPr>
      <dsp:spPr>
        <a:xfrm>
          <a:off x="1905130" y="324534"/>
          <a:ext cx="2356464" cy="2356464"/>
        </a:xfrm>
        <a:custGeom>
          <a:avLst/>
          <a:gdLst/>
          <a:ahLst/>
          <a:cxnLst/>
          <a:rect l="0" t="0" r="0" b="0"/>
          <a:pathLst>
            <a:path>
              <a:moveTo>
                <a:pt x="2354853" y="1116629"/>
              </a:moveTo>
              <a:arcTo wR="1178232" hR="1178232" stAng="21420177" swAng="2195673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8AB2F5-6C53-4E1C-8060-5DAAD2125DB7}">
      <dsp:nvSpPr>
        <dsp:cNvPr id="0" name=""/>
        <dsp:cNvSpPr/>
      </dsp:nvSpPr>
      <dsp:spPr>
        <a:xfrm>
          <a:off x="3088724" y="2161015"/>
          <a:ext cx="1374373" cy="5899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ХУДОЖЕСТВЕННО-ЭСТЕТИЧЕСКОЕ РАЗВИТИЕ</a:t>
          </a:r>
          <a:endParaRPr lang="ru-RU" sz="1100" kern="1200" dirty="0"/>
        </a:p>
      </dsp:txBody>
      <dsp:txXfrm>
        <a:off x="3117522" y="2189813"/>
        <a:ext cx="1316777" cy="532326"/>
      </dsp:txXfrm>
    </dsp:sp>
    <dsp:sp modelId="{6AFC4F1D-2996-49F4-B201-733542DB6973}">
      <dsp:nvSpPr>
        <dsp:cNvPr id="0" name=""/>
        <dsp:cNvSpPr/>
      </dsp:nvSpPr>
      <dsp:spPr>
        <a:xfrm>
          <a:off x="1905130" y="324534"/>
          <a:ext cx="2356464" cy="2356464"/>
        </a:xfrm>
        <a:custGeom>
          <a:avLst/>
          <a:gdLst/>
          <a:ahLst/>
          <a:cxnLst/>
          <a:rect l="0" t="0" r="0" b="0"/>
          <a:pathLst>
            <a:path>
              <a:moveTo>
                <a:pt x="1183273" y="2356454"/>
              </a:moveTo>
              <a:arcTo wR="1178232" hR="1178232" stAng="5385291" swAng="91467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F017B4-D600-48DA-84E7-EC1D55961604}">
      <dsp:nvSpPr>
        <dsp:cNvPr id="0" name=""/>
        <dsp:cNvSpPr/>
      </dsp:nvSpPr>
      <dsp:spPr>
        <a:xfrm>
          <a:off x="1724893" y="2161015"/>
          <a:ext cx="1331844" cy="5899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ФИЗИЧЕСКОЕ РАЗВИТИЕ</a:t>
          </a:r>
          <a:endParaRPr lang="ru-RU" sz="1000" kern="1200" dirty="0"/>
        </a:p>
      </dsp:txBody>
      <dsp:txXfrm>
        <a:off x="1753691" y="2189813"/>
        <a:ext cx="1274248" cy="532326"/>
      </dsp:txXfrm>
    </dsp:sp>
    <dsp:sp modelId="{BFC6F1C9-2747-4983-BE89-5836014906ED}">
      <dsp:nvSpPr>
        <dsp:cNvPr id="0" name=""/>
        <dsp:cNvSpPr/>
      </dsp:nvSpPr>
      <dsp:spPr>
        <a:xfrm>
          <a:off x="1905130" y="324534"/>
          <a:ext cx="2356464" cy="2356464"/>
        </a:xfrm>
        <a:custGeom>
          <a:avLst/>
          <a:gdLst/>
          <a:ahLst/>
          <a:cxnLst/>
          <a:rect l="0" t="0" r="0" b="0"/>
          <a:pathLst>
            <a:path>
              <a:moveTo>
                <a:pt x="196829" y="1830213"/>
              </a:moveTo>
              <a:arcTo wR="1178232" hR="1178232" stAng="8784150" swAng="2195673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1EAC01-A6A7-4F83-A511-452D0F195E3F}">
      <dsp:nvSpPr>
        <dsp:cNvPr id="0" name=""/>
        <dsp:cNvSpPr/>
      </dsp:nvSpPr>
      <dsp:spPr>
        <a:xfrm>
          <a:off x="1214204" y="843711"/>
          <a:ext cx="1497186" cy="5899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РЕЧЕВОЕ РАЗВИТИЕ</a:t>
          </a:r>
          <a:endParaRPr lang="ru-RU" sz="1000" kern="1200" dirty="0"/>
        </a:p>
      </dsp:txBody>
      <dsp:txXfrm>
        <a:off x="1243002" y="872509"/>
        <a:ext cx="1439590" cy="532326"/>
      </dsp:txXfrm>
    </dsp:sp>
    <dsp:sp modelId="{1BEEFEB6-94AA-4616-BB55-5AB4FD31FAA6}">
      <dsp:nvSpPr>
        <dsp:cNvPr id="0" name=""/>
        <dsp:cNvSpPr/>
      </dsp:nvSpPr>
      <dsp:spPr>
        <a:xfrm>
          <a:off x="1905130" y="324534"/>
          <a:ext cx="2356464" cy="2356464"/>
        </a:xfrm>
        <a:custGeom>
          <a:avLst/>
          <a:gdLst/>
          <a:ahLst/>
          <a:cxnLst/>
          <a:rect l="0" t="0" r="0" b="0"/>
          <a:pathLst>
            <a:path>
              <a:moveTo>
                <a:pt x="203011" y="517040"/>
              </a:moveTo>
              <a:arcTo wR="1178232" hR="1178232" stAng="12848218" swAng="739373"/>
            </a:path>
          </a:pathLst>
        </a:custGeom>
        <a:noFill/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A25A45-811E-4090-B799-10096E766A87}">
      <dsp:nvSpPr>
        <dsp:cNvPr id="0" name=""/>
        <dsp:cNvSpPr/>
      </dsp:nvSpPr>
      <dsp:spPr>
        <a:xfrm>
          <a:off x="2798" y="0"/>
          <a:ext cx="1298352" cy="19172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i="1" kern="1200" dirty="0" smtClean="0"/>
            <a:t>Программа «Конструирование из бумаги в технике оригами для детей</a:t>
          </a:r>
          <a:r>
            <a:rPr lang="ru-RU" sz="700" i="1" kern="1200" dirty="0" smtClean="0"/>
            <a:t>» </a:t>
          </a:r>
          <a:endParaRPr lang="ru-RU" sz="700" kern="1200" dirty="0"/>
        </a:p>
      </dsp:txBody>
      <dsp:txXfrm>
        <a:off x="40825" y="38027"/>
        <a:ext cx="1222298" cy="1841237"/>
      </dsp:txXfrm>
    </dsp:sp>
    <dsp:sp modelId="{4271BEBE-116B-49A2-9BB9-93DF8DA3C281}">
      <dsp:nvSpPr>
        <dsp:cNvPr id="0" name=""/>
        <dsp:cNvSpPr/>
      </dsp:nvSpPr>
      <dsp:spPr>
        <a:xfrm>
          <a:off x="1519274" y="0"/>
          <a:ext cx="1298352" cy="19172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i="1" kern="1200" dirty="0" smtClean="0"/>
            <a:t>Парциальная программа «Обучение грамоте детей дошкольного возраста» </a:t>
          </a:r>
          <a:r>
            <a:rPr lang="ru-RU" sz="1400" i="1" kern="1200" dirty="0" err="1" smtClean="0"/>
            <a:t>Н.В.Нищева</a:t>
          </a:r>
          <a:endParaRPr lang="ru-RU" sz="1400" kern="1200" dirty="0"/>
        </a:p>
      </dsp:txBody>
      <dsp:txXfrm>
        <a:off x="1557301" y="38027"/>
        <a:ext cx="1222298" cy="1841237"/>
      </dsp:txXfrm>
    </dsp:sp>
    <dsp:sp modelId="{5F429B38-FD8B-4A64-A4E0-623A9FACD57E}">
      <dsp:nvSpPr>
        <dsp:cNvPr id="0" name=""/>
        <dsp:cNvSpPr/>
      </dsp:nvSpPr>
      <dsp:spPr>
        <a:xfrm>
          <a:off x="3035750" y="0"/>
          <a:ext cx="1487198" cy="19172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i="1" kern="1200" dirty="0" smtClean="0"/>
            <a:t>Тематические проекты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i="1" kern="1200" dirty="0" smtClean="0"/>
            <a:t>«Наш дом-город Астрахань</a:t>
          </a:r>
          <a:r>
            <a:rPr lang="ru-RU" sz="700" i="1" kern="1200" dirty="0" smtClean="0"/>
            <a:t>» </a:t>
          </a:r>
          <a:endParaRPr lang="ru-RU" sz="700" kern="1200" dirty="0"/>
        </a:p>
      </dsp:txBody>
      <dsp:txXfrm>
        <a:off x="3079309" y="43559"/>
        <a:ext cx="1400080" cy="1830173"/>
      </dsp:txXfrm>
    </dsp:sp>
    <dsp:sp modelId="{B79F8C75-FB4E-414D-9B99-1F85B4FB8308}">
      <dsp:nvSpPr>
        <dsp:cNvPr id="0" name=""/>
        <dsp:cNvSpPr/>
      </dsp:nvSpPr>
      <dsp:spPr>
        <a:xfrm>
          <a:off x="4741071" y="0"/>
          <a:ext cx="1298352" cy="19172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i="1" kern="1200" dirty="0" smtClean="0"/>
            <a:t>«Экспериментирование с живой и неживой природой» </a:t>
          </a:r>
          <a:r>
            <a:rPr lang="ru-RU" sz="1400" i="1" kern="1200" dirty="0" err="1" smtClean="0"/>
            <a:t>О.А.Зыкова</a:t>
          </a:r>
          <a:r>
            <a:rPr lang="ru-RU" sz="1400" i="1" kern="1200" dirty="0" smtClean="0"/>
            <a:t>  </a:t>
          </a:r>
          <a:endParaRPr lang="ru-RU" sz="1400" kern="1200" dirty="0"/>
        </a:p>
      </dsp:txBody>
      <dsp:txXfrm>
        <a:off x="4779098" y="38027"/>
        <a:ext cx="1222298" cy="1841237"/>
      </dsp:txXfrm>
    </dsp:sp>
    <dsp:sp modelId="{3C9A6B96-10BA-401B-BA63-1E1884B912F8}">
      <dsp:nvSpPr>
        <dsp:cNvPr id="0" name=""/>
        <dsp:cNvSpPr/>
      </dsp:nvSpPr>
      <dsp:spPr>
        <a:xfrm>
          <a:off x="6257547" y="0"/>
          <a:ext cx="1298352" cy="19172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Парциальная программа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« </a:t>
          </a:r>
          <a:r>
            <a:rPr lang="en-US" sz="1200" i="1" kern="1200" dirty="0" smtClean="0"/>
            <a:t>STEM</a:t>
          </a:r>
          <a:r>
            <a:rPr lang="ru-RU" sz="1200" i="1" kern="1200" dirty="0" smtClean="0"/>
            <a:t>-образование детей дошкольного и младшего дошкольного возраста» </a:t>
          </a:r>
          <a:r>
            <a:rPr lang="ru-RU" sz="1200" i="1" kern="1200" dirty="0" err="1" smtClean="0"/>
            <a:t>Т.В.Волосовец</a:t>
          </a:r>
          <a:endParaRPr lang="ru-RU" sz="1200" kern="1200" dirty="0"/>
        </a:p>
      </dsp:txBody>
      <dsp:txXfrm>
        <a:off x="6295574" y="38027"/>
        <a:ext cx="1222298" cy="1841237"/>
      </dsp:txXfrm>
    </dsp:sp>
    <dsp:sp modelId="{B29D12E8-1614-4BF1-ADD1-F60A37F0F37D}">
      <dsp:nvSpPr>
        <dsp:cNvPr id="0" name=""/>
        <dsp:cNvSpPr/>
      </dsp:nvSpPr>
      <dsp:spPr>
        <a:xfrm>
          <a:off x="7774023" y="0"/>
          <a:ext cx="1298352" cy="19172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i="1" kern="1200" dirty="0" smtClean="0"/>
            <a:t>Парциальная программа «Азы финансовой культуры для дошкольников» </a:t>
          </a:r>
          <a:r>
            <a:rPr lang="ru-RU" sz="1200" i="1" kern="1200" dirty="0" err="1" smtClean="0"/>
            <a:t>Л.В.Стахович</a:t>
          </a:r>
          <a:r>
            <a:rPr lang="ru-RU" sz="1200" i="1" kern="1200" dirty="0" smtClean="0"/>
            <a:t>, </a:t>
          </a:r>
          <a:r>
            <a:rPr lang="ru-RU" sz="1200" i="1" kern="1200" dirty="0" err="1" smtClean="0"/>
            <a:t>Е.В.Семенкова</a:t>
          </a:r>
          <a:r>
            <a:rPr lang="ru-RU" sz="1200" i="1" kern="1200" dirty="0" smtClean="0"/>
            <a:t>, </a:t>
          </a:r>
          <a:r>
            <a:rPr lang="ru-RU" sz="1200" i="1" kern="1200" dirty="0" err="1" smtClean="0"/>
            <a:t>Л.Ю.Рыжановская</a:t>
          </a:r>
          <a:r>
            <a:rPr lang="ru-RU" sz="1200" i="1" kern="1200" dirty="0" smtClean="0"/>
            <a:t>  </a:t>
          </a:r>
          <a:endParaRPr lang="ru-RU" sz="1200" kern="1200" dirty="0"/>
        </a:p>
      </dsp:txBody>
      <dsp:txXfrm>
        <a:off x="7812050" y="38027"/>
        <a:ext cx="1222298" cy="184123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3A7935-1D20-43E6-8DA3-49F0BD56CC0D}">
      <dsp:nvSpPr>
        <dsp:cNvPr id="0" name=""/>
        <dsp:cNvSpPr/>
      </dsp:nvSpPr>
      <dsp:spPr>
        <a:xfrm>
          <a:off x="88942" y="46305"/>
          <a:ext cx="5241509" cy="116751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ОБЕСПЕЧЕНИЕ ПСИХОЛОГО-ПЕДАГОГИЧЕСКОЙ ПОДДЕРЖКИ СЕМЬИ И ПОВЫШЕНИЕ КОМПЕТЕНТНОСТИ РОДИТЕЛЕЙ (ЗАКОННЫХ ПРЕДСТАВИТЕЛЕЙ) В ВОПРОСАХ ОБРАЗОВАНИЯ, ОХРАНЫ И УКРЕПЛЕНИЯ ЗДОРОВЬЯ ДЕТЕЙ МЛАДЕНЧЕСКОГО, РАННЕГО И ДОШКОЛЬНОГО ВОЗРАСТОВ</a:t>
          </a:r>
          <a:endParaRPr lang="ru-RU" sz="1200" kern="1200" dirty="0"/>
        </a:p>
      </dsp:txBody>
      <dsp:txXfrm>
        <a:off x="672699" y="46305"/>
        <a:ext cx="4073995" cy="1167514"/>
      </dsp:txXfrm>
    </dsp:sp>
    <dsp:sp modelId="{2DFA3C5E-6A8B-42A5-ADE1-B7A731C11A5C}">
      <dsp:nvSpPr>
        <dsp:cNvPr id="0" name=""/>
        <dsp:cNvSpPr/>
      </dsp:nvSpPr>
      <dsp:spPr>
        <a:xfrm>
          <a:off x="4734894" y="0"/>
          <a:ext cx="5241509" cy="11600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ОБЕСПЕЧЕНИЕ ЕДИНСТВА ПОДХОДОВ К ВОСПИТАНИЮ И ОБУЧЕНИЮ ДЕТЕЙ В УСЛОВИЯХ ДОШКОЛЬНОЙ ГРУППЫ И СЕМЬИ; ПОВЫШЕНИЕ СЕМЕЙНОГО ПОТЕНЦИАЛА СЕМЬИ.</a:t>
          </a:r>
          <a:endParaRPr lang="ru-RU" sz="1200" kern="1200" dirty="0"/>
        </a:p>
      </dsp:txBody>
      <dsp:txXfrm>
        <a:off x="5314919" y="0"/>
        <a:ext cx="4081459" cy="11600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7001"/>
            <a:ext cx="10799763" cy="5677551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4971" y="1988193"/>
            <a:ext cx="6880009" cy="1361248"/>
          </a:xfrm>
        </p:spPr>
        <p:txBody>
          <a:bodyPr anchor="b">
            <a:noAutofit/>
          </a:bodyPr>
          <a:lstStyle>
            <a:lvl1pPr algn="r">
              <a:defRPr sz="4465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4971" y="3349439"/>
            <a:ext cx="6880009" cy="906973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780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56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341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12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902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683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46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24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1400" spc="-1" smtClean="0">
                <a:latin typeface="Times New Roman"/>
              </a:rPr>
              <a:t>&lt;дата/время&gt;</a:t>
            </a:r>
            <a:endParaRPr lang="ru-RU" sz="1400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 sz="1400" spc="-1" smtClean="0">
                <a:latin typeface="Times New Roman"/>
              </a:rPr>
              <a:t>&lt;нижний колонтитул&gt;</a:t>
            </a:r>
            <a:endParaRPr lang="ru-RU" sz="1400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DF60-D3DB-4837-8888-697E40194B21}" type="slidenum">
              <a:rPr lang="ru-RU" sz="1400" spc="-1" smtClean="0">
                <a:latin typeface="Times New Roman"/>
              </a:rPr>
              <a:pPr/>
              <a:t>‹#›</a:t>
            </a:fld>
            <a:endParaRPr lang="ru-RU" sz="1400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26506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1400" spc="-1" smtClean="0">
                <a:latin typeface="Times New Roman"/>
              </a:rPr>
              <a:t>&lt;дата/время&gt;</a:t>
            </a:r>
            <a:endParaRPr lang="ru-RU" sz="1400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 sz="1400" spc="-1" smtClean="0">
                <a:latin typeface="Times New Roman"/>
              </a:rPr>
              <a:t>&lt;нижний колонтитул&gt;</a:t>
            </a:r>
            <a:endParaRPr lang="ru-RU" sz="1400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DF60-D3DB-4837-8888-697E40194B21}" type="slidenum">
              <a:rPr lang="ru-RU" sz="1400" spc="-1" smtClean="0">
                <a:latin typeface="Times New Roman"/>
              </a:rPr>
              <a:pPr/>
              <a:t>‹#›</a:t>
            </a:fld>
            <a:endParaRPr lang="ru-RU" sz="1400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10804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988" y="2233217"/>
            <a:ext cx="7614992" cy="1510312"/>
          </a:xfrm>
        </p:spPr>
        <p:txBody>
          <a:bodyPr anchor="b"/>
          <a:lstStyle>
            <a:lvl1pPr algn="l">
              <a:defRPr sz="3308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9988" y="3743529"/>
            <a:ext cx="7614992" cy="711423"/>
          </a:xfrm>
        </p:spPr>
        <p:txBody>
          <a:bodyPr anchor="t"/>
          <a:lstStyle>
            <a:lvl1pPr marL="0" indent="0" algn="l">
              <a:buNone/>
              <a:defRPr sz="165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78059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6117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4176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4pPr>
            <a:lvl5pPr marL="1512235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5pPr>
            <a:lvl6pPr marL="1890293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6pPr>
            <a:lvl7pPr marL="2268352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7pPr>
            <a:lvl8pPr marL="2646411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8pPr>
            <a:lvl9pPr marL="3024469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1400" spc="-1" smtClean="0">
                <a:latin typeface="Times New Roman"/>
              </a:rPr>
              <a:t>&lt;дата/время&gt;</a:t>
            </a:r>
            <a:endParaRPr lang="ru-RU" sz="1400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 sz="1400" spc="-1" smtClean="0">
                <a:latin typeface="Times New Roman"/>
              </a:rPr>
              <a:t>&lt;нижний колонтитул&gt;</a:t>
            </a:r>
            <a:endParaRPr lang="ru-RU" sz="1400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DF60-D3DB-4837-8888-697E40194B21}" type="slidenum">
              <a:rPr lang="ru-RU" sz="1400" spc="-1" smtClean="0">
                <a:latin typeface="Times New Roman"/>
              </a:rPr>
              <a:pPr/>
              <a:t>‹#›</a:t>
            </a:fld>
            <a:endParaRPr lang="ru-RU" sz="1400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64703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9988" y="1786487"/>
            <a:ext cx="3706249" cy="32088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733" y="1786488"/>
            <a:ext cx="3706248" cy="32088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1400" spc="-1" smtClean="0">
                <a:latin typeface="Times New Roman"/>
              </a:rPr>
              <a:t>&lt;дата/время&gt;</a:t>
            </a:r>
            <a:endParaRPr lang="ru-RU" sz="1400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 sz="1400" spc="-1" smtClean="0">
                <a:latin typeface="Times New Roman"/>
              </a:rPr>
              <a:t>&lt;нижний колонтитул&gt;</a:t>
            </a:r>
            <a:endParaRPr lang="ru-RU" sz="1400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DF60-D3DB-4837-8888-697E40194B21}" type="slidenum">
              <a:rPr lang="ru-RU" sz="1400" spc="-1" smtClean="0">
                <a:latin typeface="Times New Roman"/>
              </a:rPr>
              <a:pPr/>
              <a:t>‹#›</a:t>
            </a:fld>
            <a:endParaRPr lang="ru-RU" sz="1400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2334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8580" y="1786813"/>
            <a:ext cx="3707656" cy="476483"/>
          </a:xfrm>
        </p:spPr>
        <p:txBody>
          <a:bodyPr anchor="b">
            <a:noAutofit/>
          </a:bodyPr>
          <a:lstStyle>
            <a:lvl1pPr marL="0" indent="0">
              <a:buNone/>
              <a:defRPr sz="1985" b="0"/>
            </a:lvl1pPr>
            <a:lvl2pPr marL="378059" indent="0">
              <a:buNone/>
              <a:defRPr sz="1654" b="1"/>
            </a:lvl2pPr>
            <a:lvl3pPr marL="756117" indent="0">
              <a:buNone/>
              <a:defRPr sz="1488" b="1"/>
            </a:lvl3pPr>
            <a:lvl4pPr marL="1134176" indent="0">
              <a:buNone/>
              <a:defRPr sz="1323" b="1"/>
            </a:lvl4pPr>
            <a:lvl5pPr marL="1512235" indent="0">
              <a:buNone/>
              <a:defRPr sz="1323" b="1"/>
            </a:lvl5pPr>
            <a:lvl6pPr marL="1890293" indent="0">
              <a:buNone/>
              <a:defRPr sz="1323" b="1"/>
            </a:lvl6pPr>
            <a:lvl7pPr marL="2268352" indent="0">
              <a:buNone/>
              <a:defRPr sz="1323" b="1"/>
            </a:lvl7pPr>
            <a:lvl8pPr marL="2646411" indent="0">
              <a:buNone/>
              <a:defRPr sz="1323" b="1"/>
            </a:lvl8pPr>
            <a:lvl9pPr marL="3024469" indent="0">
              <a:buNone/>
              <a:defRPr sz="132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580" y="2263297"/>
            <a:ext cx="3707656" cy="2732015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07327" y="1786813"/>
            <a:ext cx="3707651" cy="476483"/>
          </a:xfrm>
        </p:spPr>
        <p:txBody>
          <a:bodyPr anchor="b">
            <a:noAutofit/>
          </a:bodyPr>
          <a:lstStyle>
            <a:lvl1pPr marL="0" indent="0">
              <a:buNone/>
              <a:defRPr sz="1985" b="0"/>
            </a:lvl1pPr>
            <a:lvl2pPr marL="378059" indent="0">
              <a:buNone/>
              <a:defRPr sz="1654" b="1"/>
            </a:lvl2pPr>
            <a:lvl3pPr marL="756117" indent="0">
              <a:buNone/>
              <a:defRPr sz="1488" b="1"/>
            </a:lvl3pPr>
            <a:lvl4pPr marL="1134176" indent="0">
              <a:buNone/>
              <a:defRPr sz="1323" b="1"/>
            </a:lvl4pPr>
            <a:lvl5pPr marL="1512235" indent="0">
              <a:buNone/>
              <a:defRPr sz="1323" b="1"/>
            </a:lvl5pPr>
            <a:lvl6pPr marL="1890293" indent="0">
              <a:buNone/>
              <a:defRPr sz="1323" b="1"/>
            </a:lvl6pPr>
            <a:lvl7pPr marL="2268352" indent="0">
              <a:buNone/>
              <a:defRPr sz="1323" b="1"/>
            </a:lvl7pPr>
            <a:lvl8pPr marL="2646411" indent="0">
              <a:buNone/>
              <a:defRPr sz="1323" b="1"/>
            </a:lvl8pPr>
            <a:lvl9pPr marL="3024469" indent="0">
              <a:buNone/>
              <a:defRPr sz="132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07328" y="2263297"/>
            <a:ext cx="3707650" cy="2732015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1400" spc="-1" smtClean="0">
                <a:latin typeface="Times New Roman"/>
              </a:rPr>
              <a:t>&lt;дата/время&gt;</a:t>
            </a:r>
            <a:endParaRPr lang="ru-RU" sz="1400" spc="-1">
              <a:latin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 sz="1400" spc="-1" smtClean="0">
                <a:latin typeface="Times New Roman"/>
              </a:rPr>
              <a:t>&lt;нижний колонтитул&gt;</a:t>
            </a:r>
            <a:endParaRPr lang="ru-RU" sz="1400" spc="-1">
              <a:latin typeface="Times New Roman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DF60-D3DB-4837-8888-697E40194B21}" type="slidenum">
              <a:rPr lang="ru-RU" sz="1400" spc="-1" smtClean="0">
                <a:latin typeface="Times New Roman"/>
              </a:rPr>
              <a:pPr/>
              <a:t>‹#›</a:t>
            </a:fld>
            <a:endParaRPr lang="ru-RU" sz="1400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24078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987" y="504049"/>
            <a:ext cx="7614992" cy="109210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1400" spc="-1" smtClean="0">
                <a:latin typeface="Times New Roman"/>
              </a:rPr>
              <a:t>&lt;дата/время&gt;</a:t>
            </a:r>
            <a:endParaRPr lang="ru-RU" sz="1400" spc="-1">
              <a:latin typeface="Times New Roman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 sz="1400" spc="-1" smtClean="0">
                <a:latin typeface="Times New Roman"/>
              </a:rPr>
              <a:t>&lt;нижний колонтитул&gt;</a:t>
            </a:r>
            <a:endParaRPr lang="ru-RU" sz="1400" spc="-1">
              <a:latin typeface="Times New Roman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DF60-D3DB-4837-8888-697E40194B21}" type="slidenum">
              <a:rPr lang="ru-RU" sz="1400" spc="-1" smtClean="0">
                <a:latin typeface="Times New Roman"/>
              </a:rPr>
              <a:pPr/>
              <a:t>‹#›</a:t>
            </a:fld>
            <a:endParaRPr lang="ru-RU" sz="1400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6483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1400" spc="-1" smtClean="0">
                <a:latin typeface="Times New Roman"/>
              </a:rPr>
              <a:t>&lt;дата/время&gt;</a:t>
            </a:r>
            <a:endParaRPr lang="ru-RU" sz="1400" spc="-1">
              <a:latin typeface="Times New Roman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 sz="1400" spc="-1" smtClean="0">
                <a:latin typeface="Times New Roman"/>
              </a:rPr>
              <a:t>&lt;нижний колонтитул&gt;</a:t>
            </a:r>
            <a:endParaRPr lang="ru-RU" sz="1400" spc="-1">
              <a:latin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DF60-D3DB-4837-8888-697E40194B21}" type="slidenum">
              <a:rPr lang="ru-RU" sz="1400" spc="-1" smtClean="0">
                <a:latin typeface="Times New Roman"/>
              </a:rPr>
              <a:pPr/>
              <a:t>‹#›</a:t>
            </a:fld>
            <a:endParaRPr lang="ru-RU" sz="1400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48502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988" y="1239123"/>
            <a:ext cx="3414369" cy="1057102"/>
          </a:xfrm>
        </p:spPr>
        <p:txBody>
          <a:bodyPr anchor="b">
            <a:normAutofit/>
          </a:bodyPr>
          <a:lstStyle>
            <a:lvl1pPr>
              <a:defRPr sz="165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6852" y="425766"/>
            <a:ext cx="3998128" cy="4569545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9988" y="2296225"/>
            <a:ext cx="3414369" cy="2136956"/>
          </a:xfrm>
        </p:spPr>
        <p:txBody>
          <a:bodyPr>
            <a:normAutofit/>
          </a:bodyPr>
          <a:lstStyle>
            <a:lvl1pPr marL="0" indent="0">
              <a:buNone/>
              <a:defRPr sz="1158"/>
            </a:lvl1pPr>
            <a:lvl2pPr marL="377945" indent="0">
              <a:buNone/>
              <a:defRPr sz="1158"/>
            </a:lvl2pPr>
            <a:lvl3pPr marL="755891" indent="0">
              <a:buNone/>
              <a:defRPr sz="992"/>
            </a:lvl3pPr>
            <a:lvl4pPr marL="1133836" indent="0">
              <a:buNone/>
              <a:defRPr sz="827"/>
            </a:lvl4pPr>
            <a:lvl5pPr marL="1511781" indent="0">
              <a:buNone/>
              <a:defRPr sz="827"/>
            </a:lvl5pPr>
            <a:lvl6pPr marL="1889726" indent="0">
              <a:buNone/>
              <a:defRPr sz="827"/>
            </a:lvl6pPr>
            <a:lvl7pPr marL="2267672" indent="0">
              <a:buNone/>
              <a:defRPr sz="827"/>
            </a:lvl7pPr>
            <a:lvl8pPr marL="2645617" indent="0">
              <a:buNone/>
              <a:defRPr sz="827"/>
            </a:lvl8pPr>
            <a:lvl9pPr marL="3023562" indent="0">
              <a:buNone/>
              <a:defRPr sz="82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1400" spc="-1" smtClean="0">
                <a:latin typeface="Times New Roman"/>
              </a:rPr>
              <a:t>&lt;дата/время&gt;</a:t>
            </a:r>
            <a:endParaRPr lang="ru-RU" sz="1400" spc="-1">
              <a:latin typeface="Times New Roman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 sz="1400" spc="-1" smtClean="0">
                <a:latin typeface="Times New Roman"/>
              </a:rPr>
              <a:t>&lt;нижний колонтитул&gt;</a:t>
            </a:r>
            <a:endParaRPr lang="ru-RU" sz="1400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DF60-D3DB-4837-8888-697E40194B21}" type="slidenum">
              <a:rPr lang="ru-RU" sz="1400" spc="-1" smtClean="0">
                <a:latin typeface="Times New Roman"/>
              </a:rPr>
              <a:pPr/>
              <a:t>‹#›</a:t>
            </a:fld>
            <a:endParaRPr lang="ru-RU" sz="1400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22134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988" y="3969385"/>
            <a:ext cx="7614991" cy="468608"/>
          </a:xfrm>
        </p:spPr>
        <p:txBody>
          <a:bodyPr anchor="b">
            <a:normAutofit/>
          </a:bodyPr>
          <a:lstStyle>
            <a:lvl1pPr algn="l">
              <a:defRPr sz="1985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9987" y="504049"/>
            <a:ext cx="7614992" cy="3179839"/>
          </a:xfrm>
        </p:spPr>
        <p:txBody>
          <a:bodyPr anchor="t">
            <a:normAutofit/>
          </a:bodyPr>
          <a:lstStyle>
            <a:lvl1pPr marL="0" indent="0" algn="ctr">
              <a:buNone/>
              <a:defRPr sz="1323"/>
            </a:lvl1pPr>
            <a:lvl2pPr marL="378059" indent="0">
              <a:buNone/>
              <a:defRPr sz="1323"/>
            </a:lvl2pPr>
            <a:lvl3pPr marL="756117" indent="0">
              <a:buNone/>
              <a:defRPr sz="1323"/>
            </a:lvl3pPr>
            <a:lvl4pPr marL="1134176" indent="0">
              <a:buNone/>
              <a:defRPr sz="1323"/>
            </a:lvl4pPr>
            <a:lvl5pPr marL="1512235" indent="0">
              <a:buNone/>
              <a:defRPr sz="1323"/>
            </a:lvl5pPr>
            <a:lvl6pPr marL="1890293" indent="0">
              <a:buNone/>
              <a:defRPr sz="1323"/>
            </a:lvl6pPr>
            <a:lvl7pPr marL="2268352" indent="0">
              <a:buNone/>
              <a:defRPr sz="1323"/>
            </a:lvl7pPr>
            <a:lvl8pPr marL="2646411" indent="0">
              <a:buNone/>
              <a:defRPr sz="1323"/>
            </a:lvl8pPr>
            <a:lvl9pPr marL="3024469" indent="0">
              <a:buNone/>
              <a:defRPr sz="1323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9988" y="4437993"/>
            <a:ext cx="7614991" cy="557318"/>
          </a:xfrm>
        </p:spPr>
        <p:txBody>
          <a:bodyPr>
            <a:normAutofit/>
          </a:bodyPr>
          <a:lstStyle>
            <a:lvl1pPr marL="0" indent="0">
              <a:buNone/>
              <a:defRPr sz="992"/>
            </a:lvl1pPr>
            <a:lvl2pPr marL="378059" indent="0">
              <a:buNone/>
              <a:defRPr sz="992"/>
            </a:lvl2pPr>
            <a:lvl3pPr marL="756117" indent="0">
              <a:buNone/>
              <a:defRPr sz="827"/>
            </a:lvl3pPr>
            <a:lvl4pPr marL="1134176" indent="0">
              <a:buNone/>
              <a:defRPr sz="744"/>
            </a:lvl4pPr>
            <a:lvl5pPr marL="1512235" indent="0">
              <a:buNone/>
              <a:defRPr sz="744"/>
            </a:lvl5pPr>
            <a:lvl6pPr marL="1890293" indent="0">
              <a:buNone/>
              <a:defRPr sz="744"/>
            </a:lvl6pPr>
            <a:lvl7pPr marL="2268352" indent="0">
              <a:buNone/>
              <a:defRPr sz="744"/>
            </a:lvl7pPr>
            <a:lvl8pPr marL="2646411" indent="0">
              <a:buNone/>
              <a:defRPr sz="744"/>
            </a:lvl8pPr>
            <a:lvl9pPr marL="3024469" indent="0">
              <a:buNone/>
              <a:defRPr sz="74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 sz="1400" spc="-1" smtClean="0">
                <a:latin typeface="Times New Roman"/>
              </a:rPr>
              <a:t>&lt;нижний колонтитул&gt;</a:t>
            </a:r>
            <a:endParaRPr lang="ru-RU" sz="1400" spc="-1">
              <a:latin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DF60-D3DB-4837-8888-697E40194B21}" type="slidenum">
              <a:rPr lang="ru-RU" sz="1400" spc="-1" smtClean="0">
                <a:latin typeface="Times New Roman"/>
              </a:rPr>
              <a:pPr/>
              <a:t>‹#›</a:t>
            </a:fld>
            <a:endParaRPr lang="ru-RU" sz="1400" spc="-1">
              <a:latin typeface="Times New Roman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1400" spc="-1" smtClean="0">
                <a:latin typeface="Times New Roman"/>
              </a:rPr>
              <a:t>&lt;дата/время&gt;</a:t>
            </a:r>
            <a:endParaRPr lang="ru-RU" sz="1400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77458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988" y="504049"/>
            <a:ext cx="7614992" cy="2814273"/>
          </a:xfrm>
        </p:spPr>
        <p:txBody>
          <a:bodyPr anchor="ctr">
            <a:normAutofit/>
          </a:bodyPr>
          <a:lstStyle>
            <a:lvl1pPr algn="l">
              <a:defRPr sz="3638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9988" y="3696358"/>
            <a:ext cx="7614992" cy="1298953"/>
          </a:xfrm>
        </p:spPr>
        <p:txBody>
          <a:bodyPr anchor="ctr">
            <a:normAutofit/>
          </a:bodyPr>
          <a:lstStyle>
            <a:lvl1pPr marL="0" indent="0" algn="l">
              <a:buNone/>
              <a:defRPr sz="148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78059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6117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4176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4pPr>
            <a:lvl5pPr marL="1512235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5pPr>
            <a:lvl6pPr marL="1890293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6pPr>
            <a:lvl7pPr marL="2268352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7pPr>
            <a:lvl8pPr marL="2646411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8pPr>
            <a:lvl9pPr marL="3024469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1400" spc="-1" smtClean="0">
                <a:latin typeface="Times New Roman"/>
              </a:rPr>
              <a:t>&lt;дата/время&gt;</a:t>
            </a:r>
            <a:endParaRPr lang="ru-RU" sz="1400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 sz="1400" spc="-1" smtClean="0">
                <a:latin typeface="Times New Roman"/>
              </a:rPr>
              <a:t>&lt;нижний колонтитул&gt;</a:t>
            </a:r>
            <a:endParaRPr lang="ru-RU" sz="1400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DF60-D3DB-4837-8888-697E40194B21}" type="slidenum">
              <a:rPr lang="ru-RU" sz="1400" spc="-1" smtClean="0">
                <a:latin typeface="Times New Roman"/>
              </a:rPr>
              <a:pPr/>
              <a:t>‹#›</a:t>
            </a:fld>
            <a:endParaRPr lang="ru-RU" sz="1400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09121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983" y="504049"/>
            <a:ext cx="7169843" cy="2499242"/>
          </a:xfrm>
        </p:spPr>
        <p:txBody>
          <a:bodyPr anchor="ctr">
            <a:normAutofit/>
          </a:bodyPr>
          <a:lstStyle>
            <a:lvl1pPr algn="l">
              <a:defRPr sz="3638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10136" y="3003291"/>
            <a:ext cx="6399536" cy="31503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323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78059" indent="0">
              <a:buFontTx/>
              <a:buNone/>
              <a:defRPr/>
            </a:lvl2pPr>
            <a:lvl3pPr marL="756117" indent="0">
              <a:buFontTx/>
              <a:buNone/>
              <a:defRPr/>
            </a:lvl3pPr>
            <a:lvl4pPr marL="1134176" indent="0">
              <a:buFontTx/>
              <a:buNone/>
              <a:defRPr/>
            </a:lvl4pPr>
            <a:lvl5pPr marL="1512235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9988" y="3696358"/>
            <a:ext cx="7614992" cy="1298953"/>
          </a:xfrm>
        </p:spPr>
        <p:txBody>
          <a:bodyPr anchor="ctr">
            <a:normAutofit/>
          </a:bodyPr>
          <a:lstStyle>
            <a:lvl1pPr marL="0" indent="0" algn="l">
              <a:buNone/>
              <a:defRPr sz="148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78059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6117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4176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4pPr>
            <a:lvl5pPr marL="1512235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5pPr>
            <a:lvl6pPr marL="1890293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6pPr>
            <a:lvl7pPr marL="2268352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7pPr>
            <a:lvl8pPr marL="2646411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8pPr>
            <a:lvl9pPr marL="3024469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1400" spc="-1" smtClean="0">
                <a:latin typeface="Times New Roman"/>
              </a:rPr>
              <a:t>&lt;дата/время&gt;</a:t>
            </a:r>
            <a:endParaRPr lang="ru-RU" sz="1400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 sz="1400" spc="-1" smtClean="0">
                <a:latin typeface="Times New Roman"/>
              </a:rPr>
              <a:t>&lt;нижний колонтитул&gt;</a:t>
            </a:r>
            <a:endParaRPr lang="ru-RU" sz="1400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DF60-D3DB-4837-8888-697E40194B21}" type="slidenum">
              <a:rPr lang="ru-RU" sz="1400" spc="-1" smtClean="0">
                <a:latin typeface="Times New Roman"/>
              </a:rPr>
              <a:pPr/>
              <a:t>‹#›</a:t>
            </a:fld>
            <a:endParaRPr lang="ru-RU" sz="1400" spc="-1">
              <a:latin typeface="Times New Roman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9992" y="653526"/>
            <a:ext cx="539988" cy="483523"/>
          </a:xfrm>
          <a:prstGeom prst="rect">
            <a:avLst/>
          </a:prstGeom>
        </p:spPr>
        <p:txBody>
          <a:bodyPr vert="horz" lIns="75607" tIns="37804" rIns="75607" bIns="37804" rtlCol="0" anchor="ctr">
            <a:noAutofit/>
          </a:bodyPr>
          <a:lstStyle/>
          <a:p>
            <a:pPr lvl="0"/>
            <a:r>
              <a:rPr lang="en-US" sz="6615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77494" y="2386754"/>
            <a:ext cx="539988" cy="483523"/>
          </a:xfrm>
          <a:prstGeom prst="rect">
            <a:avLst/>
          </a:prstGeom>
        </p:spPr>
        <p:txBody>
          <a:bodyPr vert="horz" lIns="75607" tIns="37804" rIns="75607" bIns="37804" rtlCol="0" anchor="ctr">
            <a:noAutofit/>
          </a:bodyPr>
          <a:lstStyle/>
          <a:p>
            <a:pPr lvl="0"/>
            <a:r>
              <a:rPr lang="en-US" sz="6615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58781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988" y="1597468"/>
            <a:ext cx="7614992" cy="2146061"/>
          </a:xfrm>
        </p:spPr>
        <p:txBody>
          <a:bodyPr anchor="b">
            <a:normAutofit/>
          </a:bodyPr>
          <a:lstStyle>
            <a:lvl1pPr algn="l">
              <a:defRPr sz="3638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9988" y="3743529"/>
            <a:ext cx="7614992" cy="1251783"/>
          </a:xfrm>
        </p:spPr>
        <p:txBody>
          <a:bodyPr anchor="t">
            <a:normAutofit/>
          </a:bodyPr>
          <a:lstStyle>
            <a:lvl1pPr marL="0" indent="0" algn="l">
              <a:buNone/>
              <a:defRPr sz="148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78059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6117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4176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4pPr>
            <a:lvl5pPr marL="1512235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5pPr>
            <a:lvl6pPr marL="1890293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6pPr>
            <a:lvl7pPr marL="2268352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7pPr>
            <a:lvl8pPr marL="2646411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8pPr>
            <a:lvl9pPr marL="3024469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1400" spc="-1" smtClean="0">
                <a:latin typeface="Times New Roman"/>
              </a:rPr>
              <a:t>&lt;дата/время&gt;</a:t>
            </a:r>
            <a:endParaRPr lang="ru-RU" sz="1400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 sz="1400" spc="-1" smtClean="0">
                <a:latin typeface="Times New Roman"/>
              </a:rPr>
              <a:t>&lt;нижний колонтитул&gt;</a:t>
            </a:r>
            <a:endParaRPr lang="ru-RU" sz="1400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DF60-D3DB-4837-8888-697E40194B21}" type="slidenum">
              <a:rPr lang="ru-RU" sz="1400" spc="-1" smtClean="0">
                <a:latin typeface="Times New Roman"/>
              </a:rPr>
              <a:pPr/>
              <a:t>‹#›</a:t>
            </a:fld>
            <a:endParaRPr lang="ru-RU" sz="1400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851427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983" y="504049"/>
            <a:ext cx="7169843" cy="2499242"/>
          </a:xfrm>
        </p:spPr>
        <p:txBody>
          <a:bodyPr anchor="ctr">
            <a:normAutofit/>
          </a:bodyPr>
          <a:lstStyle>
            <a:lvl1pPr algn="l">
              <a:defRPr sz="3638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99986" y="3318322"/>
            <a:ext cx="7614992" cy="425207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78059" indent="0">
              <a:buFontTx/>
              <a:buNone/>
              <a:defRPr/>
            </a:lvl2pPr>
            <a:lvl3pPr marL="756117" indent="0">
              <a:buFontTx/>
              <a:buNone/>
              <a:defRPr/>
            </a:lvl3pPr>
            <a:lvl4pPr marL="1134176" indent="0">
              <a:buFontTx/>
              <a:buNone/>
              <a:defRPr/>
            </a:lvl4pPr>
            <a:lvl5pPr marL="1512235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9988" y="3743529"/>
            <a:ext cx="7614992" cy="1251783"/>
          </a:xfrm>
        </p:spPr>
        <p:txBody>
          <a:bodyPr anchor="t">
            <a:normAutofit/>
          </a:bodyPr>
          <a:lstStyle>
            <a:lvl1pPr marL="0" indent="0" algn="l">
              <a:buNone/>
              <a:defRPr sz="148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78059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6117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4176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4pPr>
            <a:lvl5pPr marL="1512235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5pPr>
            <a:lvl6pPr marL="1890293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6pPr>
            <a:lvl7pPr marL="2268352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7pPr>
            <a:lvl8pPr marL="2646411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8pPr>
            <a:lvl9pPr marL="3024469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1400" spc="-1" smtClean="0">
                <a:latin typeface="Times New Roman"/>
              </a:rPr>
              <a:t>&lt;дата/время&gt;</a:t>
            </a:r>
            <a:endParaRPr lang="ru-RU" sz="1400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 sz="1400" spc="-1" smtClean="0">
                <a:latin typeface="Times New Roman"/>
              </a:rPr>
              <a:t>&lt;нижний колонтитул&gt;</a:t>
            </a:r>
            <a:endParaRPr lang="ru-RU" sz="1400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DF60-D3DB-4837-8888-697E40194B21}" type="slidenum">
              <a:rPr lang="ru-RU" sz="1400" spc="-1" smtClean="0">
                <a:latin typeface="Times New Roman"/>
              </a:rPr>
              <a:pPr/>
              <a:t>‹#›</a:t>
            </a:fld>
            <a:endParaRPr lang="ru-RU" sz="1400" spc="-1">
              <a:latin typeface="Times New Roman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79992" y="653526"/>
            <a:ext cx="539988" cy="483523"/>
          </a:xfrm>
          <a:prstGeom prst="rect">
            <a:avLst/>
          </a:prstGeom>
        </p:spPr>
        <p:txBody>
          <a:bodyPr vert="horz" lIns="75607" tIns="37804" rIns="75607" bIns="37804" rtlCol="0" anchor="ctr">
            <a:noAutofit/>
          </a:bodyPr>
          <a:lstStyle/>
          <a:p>
            <a:pPr lvl="0"/>
            <a:r>
              <a:rPr lang="en-US" sz="6615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77494" y="2386754"/>
            <a:ext cx="539988" cy="483523"/>
          </a:xfrm>
          <a:prstGeom prst="rect">
            <a:avLst/>
          </a:prstGeom>
        </p:spPr>
        <p:txBody>
          <a:bodyPr vert="horz" lIns="75607" tIns="37804" rIns="75607" bIns="37804" rtlCol="0" anchor="ctr">
            <a:noAutofit/>
          </a:bodyPr>
          <a:lstStyle/>
          <a:p>
            <a:pPr lvl="0"/>
            <a:r>
              <a:rPr lang="en-US" sz="6615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07264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486" y="504049"/>
            <a:ext cx="7607493" cy="2499242"/>
          </a:xfrm>
        </p:spPr>
        <p:txBody>
          <a:bodyPr anchor="ctr">
            <a:normAutofit/>
          </a:bodyPr>
          <a:lstStyle>
            <a:lvl1pPr algn="l">
              <a:defRPr sz="3638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99986" y="3318322"/>
            <a:ext cx="7614992" cy="425207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985">
                <a:solidFill>
                  <a:schemeClr val="accent1"/>
                </a:solidFill>
              </a:defRPr>
            </a:lvl1pPr>
            <a:lvl2pPr marL="378059" indent="0">
              <a:buFontTx/>
              <a:buNone/>
              <a:defRPr/>
            </a:lvl2pPr>
            <a:lvl3pPr marL="756117" indent="0">
              <a:buFontTx/>
              <a:buNone/>
              <a:defRPr/>
            </a:lvl3pPr>
            <a:lvl4pPr marL="1134176" indent="0">
              <a:buFontTx/>
              <a:buNone/>
              <a:defRPr/>
            </a:lvl4pPr>
            <a:lvl5pPr marL="1512235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9988" y="3743529"/>
            <a:ext cx="7614992" cy="1251783"/>
          </a:xfrm>
        </p:spPr>
        <p:txBody>
          <a:bodyPr anchor="t">
            <a:normAutofit/>
          </a:bodyPr>
          <a:lstStyle>
            <a:lvl1pPr marL="0" indent="0" algn="l">
              <a:buNone/>
              <a:defRPr sz="148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78059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6117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4176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4pPr>
            <a:lvl5pPr marL="1512235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5pPr>
            <a:lvl6pPr marL="1890293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6pPr>
            <a:lvl7pPr marL="2268352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7pPr>
            <a:lvl8pPr marL="2646411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8pPr>
            <a:lvl9pPr marL="3024469" indent="0">
              <a:buNone/>
              <a:defRPr sz="11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1400" spc="-1" smtClean="0">
                <a:latin typeface="Times New Roman"/>
              </a:rPr>
              <a:t>&lt;дата/время&gt;</a:t>
            </a:r>
            <a:endParaRPr lang="ru-RU" sz="1400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 sz="1400" spc="-1" smtClean="0">
                <a:latin typeface="Times New Roman"/>
              </a:rPr>
              <a:t>&lt;нижний колонтитул&gt;</a:t>
            </a:r>
            <a:endParaRPr lang="ru-RU" sz="1400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DF60-D3DB-4837-8888-697E40194B21}" type="slidenum">
              <a:rPr lang="ru-RU" sz="1400" spc="-1" smtClean="0">
                <a:latin typeface="Times New Roman"/>
              </a:rPr>
              <a:pPr/>
              <a:t>‹#›</a:t>
            </a:fld>
            <a:endParaRPr lang="ru-RU" sz="1400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86767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1400" spc="-1" smtClean="0">
                <a:latin typeface="Times New Roman"/>
              </a:rPr>
              <a:t>&lt;дата/время&gt;</a:t>
            </a:r>
            <a:endParaRPr lang="ru-RU" sz="1400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 sz="1400" spc="-1" smtClean="0">
                <a:latin typeface="Times New Roman"/>
              </a:rPr>
              <a:t>&lt;нижний колонтитул&gt;</a:t>
            </a:r>
            <a:endParaRPr lang="ru-RU" sz="1400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DF60-D3DB-4837-8888-697E40194B21}" type="slidenum">
              <a:rPr lang="ru-RU" sz="1400" spc="-1" smtClean="0">
                <a:latin typeface="Times New Roman"/>
              </a:rPr>
              <a:pPr/>
              <a:t>‹#›</a:t>
            </a:fld>
            <a:endParaRPr lang="ru-RU" sz="1400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09421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57824" y="504048"/>
            <a:ext cx="1155751" cy="4342172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9988" y="504049"/>
            <a:ext cx="6253933" cy="434217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z="1400" spc="-1" smtClean="0">
                <a:latin typeface="Times New Roman"/>
              </a:rPr>
              <a:t>&lt;дата/время&gt;</a:t>
            </a:r>
            <a:endParaRPr lang="ru-RU" sz="1400" spc="-1">
              <a:latin typeface="Times New Roman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ru-RU" sz="1400" spc="-1" smtClean="0">
                <a:latin typeface="Times New Roman"/>
              </a:rPr>
              <a:t>&lt;нижний колонтитул&gt;</a:t>
            </a:r>
            <a:endParaRPr lang="ru-RU" sz="1400" spc="-1">
              <a:latin typeface="Times New Roman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6DF60-D3DB-4837-8888-697E40194B21}" type="slidenum">
              <a:rPr lang="ru-RU" sz="1400" spc="-1" smtClean="0">
                <a:latin typeface="Times New Roman"/>
              </a:rPr>
              <a:pPr/>
              <a:t>‹#›</a:t>
            </a:fld>
            <a:endParaRPr lang="ru-RU" sz="1400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906177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94396" y="-67680"/>
            <a:ext cx="9009915" cy="1031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ru-RU" sz="1490" b="0" strike="noStrike" spc="-1"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386453" y="2426760"/>
            <a:ext cx="10028115" cy="247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0314FFB-7C58-40C7-AEE3-F84FB32FA762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0670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7001"/>
            <a:ext cx="10799763" cy="5677551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9987" y="504049"/>
            <a:ext cx="7614992" cy="10921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9987" y="1786488"/>
            <a:ext cx="7614992" cy="32088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82360" y="4995312"/>
            <a:ext cx="807802" cy="301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&lt;дата/время&gt;</a:t>
            </a: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9987" y="4995312"/>
            <a:ext cx="5578471" cy="301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&lt;нижний колонтитул&gt;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09673" y="4995312"/>
            <a:ext cx="605307" cy="301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4">
                <a:solidFill>
                  <a:schemeClr val="accent1"/>
                </a:solidFill>
              </a:defRPr>
            </a:lvl1pPr>
          </a:lstStyle>
          <a:p>
            <a:fld id="{62389380-0782-423D-8DF6-26A349866F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758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</p:sldLayoutIdLst>
  <p:txStyles>
    <p:titleStyle>
      <a:lvl1pPr algn="l" defTabSz="378059" rtl="0" eaLnBrk="1" latinLnBrk="0" hangingPunct="1">
        <a:spcBef>
          <a:spcPct val="0"/>
        </a:spcBef>
        <a:buNone/>
        <a:defRPr sz="2977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3544" indent="-283544" algn="l" defTabSz="378059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8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14345" indent="-236287" algn="l" defTabSz="378059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45147" indent="-189029" algn="l" defTabSz="378059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5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23205" indent="-189029" algn="l" defTabSz="378059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01264" indent="-189029" algn="l" defTabSz="378059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079323" indent="-189029" algn="l" defTabSz="378059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457381" indent="-189029" algn="l" defTabSz="378059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835440" indent="-189029" algn="l" defTabSz="378059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213499" indent="-189029" algn="l" defTabSz="378059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8059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8059" algn="l" defTabSz="378059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6117" algn="l" defTabSz="378059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4176" algn="l" defTabSz="378059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2235" algn="l" defTabSz="378059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90293" algn="l" defTabSz="378059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8352" algn="l" defTabSz="378059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6411" algn="l" defTabSz="378059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4469" algn="l" defTabSz="378059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2"/>
          <p:cNvSpPr>
            <a:spLocks noGrp="1"/>
          </p:cNvSpPr>
          <p:nvPr>
            <p:ph type="subTitle"/>
          </p:nvPr>
        </p:nvSpPr>
        <p:spPr>
          <a:xfrm>
            <a:off x="863569" y="2340000"/>
            <a:ext cx="9071640" cy="2274840"/>
          </a:xfrm>
          <a:prstGeom prst="rect">
            <a:avLst/>
          </a:prstGeom>
          <a:noFill/>
          <a:ln w="0">
            <a:noFill/>
          </a:ln>
        </p:spPr>
        <p:txBody>
          <a:bodyPr vert="horz" lIns="0" tIns="0" rIns="0" bIns="0" rtlCol="0" anchor="ctr">
            <a:noAutofit/>
          </a:bodyPr>
          <a:lstStyle/>
          <a:p>
            <a:r>
              <a:rPr lang="ru-RU" sz="3200" spc="-1">
                <a:latin typeface="Arial"/>
              </a:rPr>
              <a:t>МУНИЦИПАЛЬНОЕ БЮДЖЕТНОЕ ДОШКОЛЬНОЕ ОБРАЗОВАТЕЛЬНОЕ УЧРЕЖДЕНИЕ ГОРОДА АСТРАХАНИ «ДЕТСКИЙ САД № 85»</a:t>
            </a:r>
          </a:p>
        </p:txBody>
      </p:sp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863569" y="330840"/>
            <a:ext cx="9071640" cy="1875240"/>
          </a:xfrm>
          <a:prstGeom prst="rect">
            <a:avLst/>
          </a:prstGeom>
          <a:noFill/>
          <a:ln w="0">
            <a:noFill/>
          </a:ln>
        </p:spPr>
        <p:txBody>
          <a:bodyPr vert="horz" lIns="0" tIns="0" rIns="0" bIns="0" rtlCol="0" anchor="ctr">
            <a:noAutofit/>
          </a:bodyPr>
          <a:lstStyle/>
          <a:p>
            <a:r>
              <a:rPr lang="ru-RU" sz="4400" spc="-1">
                <a:latin typeface="Arial"/>
              </a:rPr>
              <a:t>ОБРАЗОВАТЕЛЬНАЯ ПРОГРАММА ДОШКОЛЬНОГО ОБРАЗОВАНИЯ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863569" y="318600"/>
            <a:ext cx="9071640" cy="1189440"/>
          </a:xfrm>
          <a:prstGeom prst="rect">
            <a:avLst/>
          </a:prstGeom>
          <a:noFill/>
          <a:ln w="0">
            <a:noFill/>
          </a:ln>
        </p:spPr>
        <p:txBody>
          <a:bodyPr vert="horz" lIns="0" tIns="0" rIns="0" bIns="0" rtlCol="0" anchor="ctr">
            <a:noAutofit/>
          </a:bodyPr>
          <a:lstStyle/>
          <a:p>
            <a:pPr algn="ctr"/>
            <a:r>
              <a:rPr lang="ru-RU" sz="2800" spc="-1" dirty="0">
                <a:solidFill>
                  <a:srgbClr val="0070C0"/>
                </a:solidFill>
                <a:latin typeface="Arial"/>
              </a:rPr>
              <a:t>ОБРАЗОВАТЕЛЬНАЯ ПРОГРАММА ДОШКОЛЬНОГО ОБРАЗОВАНИЯ </a:t>
            </a:r>
            <a:r>
              <a:rPr sz="2800" dirty="0">
                <a:solidFill>
                  <a:srgbClr val="0070C0"/>
                </a:solidFill>
              </a:rPr>
              <a:t/>
            </a:r>
            <a:br>
              <a:rPr sz="2800" dirty="0">
                <a:solidFill>
                  <a:srgbClr val="0070C0"/>
                </a:solidFill>
              </a:rPr>
            </a:br>
            <a:r>
              <a:rPr lang="ru-RU" sz="2800" spc="-1" dirty="0">
                <a:solidFill>
                  <a:srgbClr val="0070C0"/>
                </a:solidFill>
                <a:latin typeface="Arial"/>
              </a:rPr>
              <a:t>МБДОУ Г.АСТРАХАНИ № 85</a:t>
            </a:r>
          </a:p>
        </p:txBody>
      </p:sp>
      <p:sp>
        <p:nvSpPr>
          <p:cNvPr id="86" name="PlaceHolder 2"/>
          <p:cNvSpPr>
            <a:spLocks noGrp="1"/>
          </p:cNvSpPr>
          <p:nvPr>
            <p:ph idx="1"/>
          </p:nvPr>
        </p:nvSpPr>
        <p:spPr>
          <a:xfrm>
            <a:off x="1079569" y="1800000"/>
            <a:ext cx="8855640" cy="3600000"/>
          </a:xfrm>
          <a:prstGeom prst="rect">
            <a:avLst/>
          </a:prstGeom>
          <a:noFill/>
          <a:ln w="0">
            <a:noFill/>
          </a:ln>
        </p:spPr>
        <p:txBody>
          <a:bodyPr vert="horz" lIns="0" tIns="0" rIns="0" bIns="0" rtlCol="0" anchor="t">
            <a:normAutofit/>
          </a:bodyPr>
          <a:lstStyle/>
          <a:p>
            <a:pPr marL="0" indent="0">
              <a:spcBef>
                <a:spcPts val="1295"/>
              </a:spcBef>
              <a:buClr>
                <a:srgbClr val="000000"/>
              </a:buClr>
              <a:buSzPct val="45000"/>
              <a:buNone/>
            </a:pPr>
            <a:r>
              <a:rPr lang="ru-RU" sz="1600" spc="49" dirty="0" smtClean="0">
                <a:solidFill>
                  <a:srgbClr val="171717"/>
                </a:solidFill>
                <a:latin typeface="Cambria"/>
              </a:rPr>
              <a:t>         разработана</a:t>
            </a:r>
            <a:r>
              <a:rPr lang="ru-RU" sz="1600" spc="63" dirty="0" smtClean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29" dirty="0">
                <a:solidFill>
                  <a:srgbClr val="171717"/>
                </a:solidFill>
                <a:latin typeface="Cambria"/>
              </a:rPr>
              <a:t>в</a:t>
            </a:r>
            <a:r>
              <a:rPr lang="ru-RU" sz="1600" spc="83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-7" dirty="0">
                <a:solidFill>
                  <a:srgbClr val="171717"/>
                </a:solidFill>
                <a:latin typeface="Cambria"/>
              </a:rPr>
              <a:t>соответствии</a:t>
            </a:r>
            <a:r>
              <a:rPr lang="ru-RU" sz="1600" spc="52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12" dirty="0">
                <a:solidFill>
                  <a:srgbClr val="171717"/>
                </a:solidFill>
                <a:latin typeface="Cambria"/>
              </a:rPr>
              <a:t>с:</a:t>
            </a:r>
            <a:endParaRPr lang="ru-RU" sz="1600" spc="-1" dirty="0">
              <a:latin typeface="Arial"/>
            </a:endParaRPr>
          </a:p>
          <a:p>
            <a:pPr marL="432000" indent="-324000" algn="just">
              <a:spcBef>
                <a:spcPts val="119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355680" algn="l"/>
              </a:tabLst>
            </a:pPr>
            <a:r>
              <a:rPr lang="ru-RU" sz="1600" spc="63" dirty="0">
                <a:solidFill>
                  <a:srgbClr val="171717"/>
                </a:solidFill>
                <a:latin typeface="Cambria"/>
              </a:rPr>
              <a:t>Федеральным</a:t>
            </a:r>
            <a:r>
              <a:rPr lang="ru-RU" sz="1600" spc="69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24" dirty="0">
                <a:solidFill>
                  <a:srgbClr val="171717"/>
                </a:solidFill>
                <a:latin typeface="Cambria"/>
              </a:rPr>
              <a:t>государственным</a:t>
            </a:r>
            <a:r>
              <a:rPr lang="ru-RU" sz="1600" spc="29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24" dirty="0">
                <a:solidFill>
                  <a:srgbClr val="171717"/>
                </a:solidFill>
                <a:latin typeface="Cambria"/>
              </a:rPr>
              <a:t>образовательным</a:t>
            </a:r>
            <a:r>
              <a:rPr lang="ru-RU" sz="1600" spc="29" dirty="0">
                <a:solidFill>
                  <a:srgbClr val="171717"/>
                </a:solidFill>
                <a:latin typeface="Cambria"/>
              </a:rPr>
              <a:t> стандартом</a:t>
            </a:r>
            <a:r>
              <a:rPr lang="ru-RU" sz="1600" spc="32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12" dirty="0">
                <a:solidFill>
                  <a:srgbClr val="171717"/>
                </a:solidFill>
                <a:latin typeface="Cambria"/>
              </a:rPr>
              <a:t>дошкольного </a:t>
            </a:r>
            <a:r>
              <a:rPr lang="ru-RU" sz="1600" spc="18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29" dirty="0">
                <a:solidFill>
                  <a:srgbClr val="171717"/>
                </a:solidFill>
                <a:latin typeface="Cambria"/>
              </a:rPr>
              <a:t>образования (утвержден </a:t>
            </a:r>
            <a:r>
              <a:rPr lang="ru-RU" sz="1600" spc="49" dirty="0">
                <a:solidFill>
                  <a:srgbClr val="171717"/>
                </a:solidFill>
                <a:latin typeface="Cambria"/>
              </a:rPr>
              <a:t>приказом </a:t>
            </a:r>
            <a:r>
              <a:rPr lang="ru-RU" sz="1600" spc="58" dirty="0" err="1">
                <a:solidFill>
                  <a:srgbClr val="171717"/>
                </a:solidFill>
                <a:latin typeface="Cambria"/>
              </a:rPr>
              <a:t>Минобрнауки</a:t>
            </a:r>
            <a:r>
              <a:rPr lang="ru-RU" sz="1600" spc="58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38" dirty="0">
                <a:solidFill>
                  <a:srgbClr val="171717"/>
                </a:solidFill>
                <a:latin typeface="Cambria"/>
              </a:rPr>
              <a:t>России </a:t>
            </a:r>
            <a:r>
              <a:rPr lang="ru-RU" sz="1600" spc="-55" dirty="0">
                <a:solidFill>
                  <a:srgbClr val="171717"/>
                </a:solidFill>
                <a:latin typeface="Cambria"/>
              </a:rPr>
              <a:t>от</a:t>
            </a:r>
            <a:r>
              <a:rPr lang="ru-RU" sz="1600" spc="327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4" dirty="0">
                <a:solidFill>
                  <a:srgbClr val="171717"/>
                </a:solidFill>
                <a:latin typeface="Cambria"/>
              </a:rPr>
              <a:t>17  </a:t>
            </a:r>
            <a:r>
              <a:rPr lang="ru-RU" sz="1600" spc="12" dirty="0">
                <a:solidFill>
                  <a:srgbClr val="171717"/>
                </a:solidFill>
                <a:latin typeface="Cambria"/>
              </a:rPr>
              <a:t>октября  </a:t>
            </a:r>
            <a:r>
              <a:rPr lang="ru-RU" sz="1600" spc="4" dirty="0">
                <a:solidFill>
                  <a:srgbClr val="171717"/>
                </a:solidFill>
                <a:latin typeface="Cambria"/>
              </a:rPr>
              <a:t>2013 </a:t>
            </a:r>
            <a:r>
              <a:rPr lang="ru-RU" sz="1600" spc="9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77" dirty="0">
                <a:solidFill>
                  <a:srgbClr val="171717"/>
                </a:solidFill>
                <a:latin typeface="Cambria"/>
              </a:rPr>
              <a:t>г.</a:t>
            </a:r>
            <a:r>
              <a:rPr lang="ru-RU" sz="1600" spc="83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77" dirty="0">
                <a:solidFill>
                  <a:srgbClr val="171717"/>
                </a:solidFill>
                <a:latin typeface="Cambria"/>
              </a:rPr>
              <a:t>№</a:t>
            </a:r>
            <a:r>
              <a:rPr lang="ru-RU" sz="1600" spc="83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29" dirty="0">
                <a:solidFill>
                  <a:srgbClr val="171717"/>
                </a:solidFill>
                <a:latin typeface="Cambria"/>
              </a:rPr>
              <a:t>1155,</a:t>
            </a:r>
            <a:r>
              <a:rPr lang="ru-RU" sz="1600" spc="32" dirty="0">
                <a:solidFill>
                  <a:srgbClr val="171717"/>
                </a:solidFill>
                <a:latin typeface="Cambria"/>
              </a:rPr>
              <a:t> зарегистрирован</a:t>
            </a:r>
            <a:r>
              <a:rPr lang="ru-RU" sz="1600" spc="38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29" dirty="0">
                <a:solidFill>
                  <a:srgbClr val="171717"/>
                </a:solidFill>
                <a:latin typeface="Cambria"/>
              </a:rPr>
              <a:t>в</a:t>
            </a:r>
            <a:r>
              <a:rPr lang="ru-RU" sz="1600" spc="32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38" dirty="0">
                <a:solidFill>
                  <a:srgbClr val="171717"/>
                </a:solidFill>
                <a:latin typeface="Cambria"/>
              </a:rPr>
              <a:t>Минюсте</a:t>
            </a:r>
            <a:r>
              <a:rPr lang="ru-RU" sz="1600" spc="43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38" dirty="0">
                <a:solidFill>
                  <a:srgbClr val="171717"/>
                </a:solidFill>
                <a:latin typeface="Cambria"/>
              </a:rPr>
              <a:t>России</a:t>
            </a:r>
            <a:r>
              <a:rPr lang="ru-RU" sz="1600" spc="43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4" dirty="0">
                <a:solidFill>
                  <a:srgbClr val="171717"/>
                </a:solidFill>
                <a:latin typeface="Cambria"/>
              </a:rPr>
              <a:t>14</a:t>
            </a:r>
            <a:r>
              <a:rPr lang="ru-RU" sz="1600" spc="9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29" dirty="0">
                <a:solidFill>
                  <a:srgbClr val="171717"/>
                </a:solidFill>
                <a:latin typeface="Cambria"/>
              </a:rPr>
              <a:t>ноября</a:t>
            </a:r>
            <a:r>
              <a:rPr lang="ru-RU" sz="1600" spc="32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-7" dirty="0">
                <a:solidFill>
                  <a:srgbClr val="171717"/>
                </a:solidFill>
                <a:latin typeface="Cambria"/>
              </a:rPr>
              <a:t>2013</a:t>
            </a:r>
            <a:r>
              <a:rPr lang="ru-RU" sz="1600" spc="-1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97" dirty="0">
                <a:solidFill>
                  <a:srgbClr val="171717"/>
                </a:solidFill>
                <a:latin typeface="Cambria"/>
              </a:rPr>
              <a:t>г., </a:t>
            </a:r>
            <a:r>
              <a:rPr lang="ru-RU" sz="1600" spc="103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32" dirty="0">
                <a:solidFill>
                  <a:srgbClr val="171717"/>
                </a:solidFill>
                <a:latin typeface="Cambria"/>
              </a:rPr>
              <a:t>регистрационный </a:t>
            </a:r>
            <a:r>
              <a:rPr lang="ru-RU" sz="1600" spc="77" dirty="0">
                <a:solidFill>
                  <a:srgbClr val="171717"/>
                </a:solidFill>
                <a:latin typeface="Cambria"/>
              </a:rPr>
              <a:t>№ </a:t>
            </a:r>
            <a:r>
              <a:rPr lang="ru-RU" sz="1600" spc="4" dirty="0">
                <a:solidFill>
                  <a:srgbClr val="171717"/>
                </a:solidFill>
                <a:latin typeface="Cambria"/>
              </a:rPr>
              <a:t>30384;     </a:t>
            </a:r>
            <a:r>
              <a:rPr lang="ru-RU" sz="1600" spc="9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29" dirty="0">
                <a:solidFill>
                  <a:srgbClr val="171717"/>
                </a:solidFill>
                <a:latin typeface="Cambria"/>
              </a:rPr>
              <a:t>в </a:t>
            </a:r>
            <a:r>
              <a:rPr lang="ru-RU" sz="1600" spc="58" dirty="0">
                <a:solidFill>
                  <a:srgbClr val="171717"/>
                </a:solidFill>
                <a:latin typeface="Cambria"/>
              </a:rPr>
              <a:t>редакции </a:t>
            </a:r>
            <a:r>
              <a:rPr lang="ru-RU" sz="1600" spc="72" dirty="0">
                <a:solidFill>
                  <a:srgbClr val="171717"/>
                </a:solidFill>
                <a:latin typeface="Cambria"/>
              </a:rPr>
              <a:t>приказа </a:t>
            </a:r>
            <a:r>
              <a:rPr lang="ru-RU" sz="1600" spc="58" dirty="0" err="1">
                <a:solidFill>
                  <a:srgbClr val="171717"/>
                </a:solidFill>
                <a:latin typeface="Cambria"/>
              </a:rPr>
              <a:t>Минпросвещения</a:t>
            </a:r>
            <a:r>
              <a:rPr lang="ru-RU" sz="1600" spc="58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38" dirty="0">
                <a:solidFill>
                  <a:srgbClr val="171717"/>
                </a:solidFill>
                <a:latin typeface="Cambria"/>
              </a:rPr>
              <a:t>России </a:t>
            </a:r>
            <a:r>
              <a:rPr lang="ru-RU" sz="1600" spc="43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-55" dirty="0">
                <a:solidFill>
                  <a:srgbClr val="171717"/>
                </a:solidFill>
                <a:latin typeface="Cambria"/>
              </a:rPr>
              <a:t>от</a:t>
            </a:r>
            <a:r>
              <a:rPr lang="ru-RU" sz="1600" spc="-52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4" dirty="0">
                <a:solidFill>
                  <a:srgbClr val="171717"/>
                </a:solidFill>
                <a:latin typeface="Cambria"/>
              </a:rPr>
              <a:t>8</a:t>
            </a:r>
            <a:r>
              <a:rPr lang="ru-RU" sz="1600" spc="9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24" dirty="0">
                <a:solidFill>
                  <a:srgbClr val="171717"/>
                </a:solidFill>
                <a:latin typeface="Cambria"/>
              </a:rPr>
              <a:t>ноября  </a:t>
            </a:r>
            <a:r>
              <a:rPr lang="ru-RU" sz="1600" spc="-1" dirty="0">
                <a:solidFill>
                  <a:srgbClr val="171717"/>
                </a:solidFill>
                <a:latin typeface="Cambria"/>
              </a:rPr>
              <a:t>2022</a:t>
            </a:r>
            <a:r>
              <a:rPr lang="ru-RU" sz="1600" spc="437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72" dirty="0">
                <a:solidFill>
                  <a:srgbClr val="171717"/>
                </a:solidFill>
                <a:latin typeface="Cambria"/>
              </a:rPr>
              <a:t>г. </a:t>
            </a:r>
            <a:r>
              <a:rPr lang="ru-RU" sz="1600" spc="77" dirty="0">
                <a:solidFill>
                  <a:srgbClr val="171717"/>
                </a:solidFill>
                <a:latin typeface="Cambria"/>
              </a:rPr>
              <a:t>№ </a:t>
            </a:r>
            <a:r>
              <a:rPr lang="ru-RU" sz="1600" spc="38" dirty="0">
                <a:solidFill>
                  <a:srgbClr val="171717"/>
                </a:solidFill>
                <a:latin typeface="Cambria"/>
              </a:rPr>
              <a:t>955, </a:t>
            </a:r>
            <a:r>
              <a:rPr lang="ru-RU" sz="1600" spc="32" dirty="0">
                <a:solidFill>
                  <a:srgbClr val="171717"/>
                </a:solidFill>
                <a:latin typeface="Cambria"/>
              </a:rPr>
              <a:t>зарегистрирован </a:t>
            </a:r>
            <a:r>
              <a:rPr lang="ru-RU" sz="1600" spc="29" dirty="0">
                <a:solidFill>
                  <a:srgbClr val="171717"/>
                </a:solidFill>
                <a:latin typeface="Cambria"/>
              </a:rPr>
              <a:t>в </a:t>
            </a:r>
            <a:r>
              <a:rPr lang="ru-RU" sz="1600" spc="43" dirty="0">
                <a:solidFill>
                  <a:srgbClr val="171717"/>
                </a:solidFill>
                <a:latin typeface="Cambria"/>
              </a:rPr>
              <a:t>Минюсте </a:t>
            </a:r>
            <a:r>
              <a:rPr lang="ru-RU" sz="1600" spc="38" dirty="0">
                <a:solidFill>
                  <a:srgbClr val="171717"/>
                </a:solidFill>
                <a:latin typeface="Cambria"/>
              </a:rPr>
              <a:t>России </a:t>
            </a:r>
            <a:r>
              <a:rPr lang="ru-RU" sz="1600" spc="4" dirty="0">
                <a:solidFill>
                  <a:srgbClr val="171717"/>
                </a:solidFill>
                <a:latin typeface="Cambria"/>
              </a:rPr>
              <a:t>6  </a:t>
            </a:r>
            <a:r>
              <a:rPr lang="ru-RU" sz="1600" spc="77" dirty="0">
                <a:solidFill>
                  <a:srgbClr val="171717"/>
                </a:solidFill>
                <a:latin typeface="Cambria"/>
              </a:rPr>
              <a:t>февраля </a:t>
            </a:r>
            <a:r>
              <a:rPr lang="ru-RU" sz="1600" spc="83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4" dirty="0">
                <a:solidFill>
                  <a:srgbClr val="171717"/>
                </a:solidFill>
                <a:latin typeface="Cambria"/>
              </a:rPr>
              <a:t>2023</a:t>
            </a:r>
            <a:r>
              <a:rPr lang="ru-RU" sz="1600" spc="94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97" dirty="0">
                <a:solidFill>
                  <a:srgbClr val="171717"/>
                </a:solidFill>
                <a:latin typeface="Cambria"/>
              </a:rPr>
              <a:t>г.,</a:t>
            </a:r>
            <a:r>
              <a:rPr lang="ru-RU" sz="1600" spc="89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38" dirty="0">
                <a:solidFill>
                  <a:srgbClr val="171717"/>
                </a:solidFill>
                <a:latin typeface="Cambria"/>
              </a:rPr>
              <a:t>регистрационный </a:t>
            </a:r>
            <a:r>
              <a:rPr lang="ru-RU" sz="1600" spc="77" dirty="0">
                <a:solidFill>
                  <a:srgbClr val="171717"/>
                </a:solidFill>
                <a:latin typeface="Cambria"/>
              </a:rPr>
              <a:t>№</a:t>
            </a:r>
            <a:r>
              <a:rPr lang="ru-RU" sz="1600" spc="97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-15" dirty="0">
                <a:solidFill>
                  <a:srgbClr val="171717"/>
                </a:solidFill>
                <a:latin typeface="Cambria"/>
              </a:rPr>
              <a:t>72264)</a:t>
            </a:r>
            <a:endParaRPr lang="ru-RU" sz="1600" spc="-1" dirty="0">
              <a:latin typeface="Arial"/>
            </a:endParaRPr>
          </a:p>
          <a:p>
            <a:pPr marL="432000" indent="-324000" algn="just">
              <a:spcBef>
                <a:spcPts val="1205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355680" algn="l"/>
              </a:tabLst>
            </a:pPr>
            <a:r>
              <a:rPr lang="ru-RU" sz="1600" spc="52" dirty="0">
                <a:solidFill>
                  <a:srgbClr val="171717"/>
                </a:solidFill>
                <a:latin typeface="Cambria"/>
              </a:rPr>
              <a:t>Федеральной</a:t>
            </a:r>
            <a:r>
              <a:rPr lang="ru-RU" sz="1600" spc="58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18" dirty="0">
                <a:solidFill>
                  <a:srgbClr val="171717"/>
                </a:solidFill>
                <a:latin typeface="Cambria"/>
              </a:rPr>
              <a:t>образовательной</a:t>
            </a:r>
            <a:r>
              <a:rPr lang="ru-RU" sz="1600" spc="24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32" dirty="0">
                <a:solidFill>
                  <a:srgbClr val="171717"/>
                </a:solidFill>
                <a:latin typeface="Cambria"/>
              </a:rPr>
              <a:t>программой</a:t>
            </a:r>
            <a:r>
              <a:rPr lang="ru-RU" sz="1600" spc="38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12" dirty="0">
                <a:solidFill>
                  <a:srgbClr val="171717"/>
                </a:solidFill>
                <a:latin typeface="Cambria"/>
              </a:rPr>
              <a:t>дошкольного</a:t>
            </a:r>
            <a:r>
              <a:rPr lang="ru-RU" sz="1600" spc="18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32" dirty="0">
                <a:solidFill>
                  <a:srgbClr val="171717"/>
                </a:solidFill>
                <a:latin typeface="Cambria"/>
              </a:rPr>
              <a:t>образования </a:t>
            </a:r>
            <a:r>
              <a:rPr lang="ru-RU" sz="1600" spc="38" dirty="0">
                <a:solidFill>
                  <a:srgbClr val="171717"/>
                </a:solidFill>
                <a:latin typeface="Cambria"/>
              </a:rPr>
              <a:t> (утверждена </a:t>
            </a:r>
            <a:r>
              <a:rPr lang="ru-RU" sz="1600" spc="49" dirty="0">
                <a:solidFill>
                  <a:srgbClr val="171717"/>
                </a:solidFill>
                <a:latin typeface="Cambria"/>
              </a:rPr>
              <a:t>приказом </a:t>
            </a:r>
            <a:r>
              <a:rPr lang="ru-RU" sz="1600" spc="58" dirty="0" err="1">
                <a:solidFill>
                  <a:srgbClr val="171717"/>
                </a:solidFill>
                <a:latin typeface="Cambria"/>
              </a:rPr>
              <a:t>Минпросвещения</a:t>
            </a:r>
            <a:r>
              <a:rPr lang="ru-RU" sz="1600" spc="58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38" dirty="0">
                <a:solidFill>
                  <a:srgbClr val="171717"/>
                </a:solidFill>
                <a:latin typeface="Cambria"/>
              </a:rPr>
              <a:t>России </a:t>
            </a:r>
            <a:r>
              <a:rPr lang="ru-RU" sz="1600" spc="-55" dirty="0">
                <a:solidFill>
                  <a:srgbClr val="171717"/>
                </a:solidFill>
                <a:latin typeface="Cambria"/>
              </a:rPr>
              <a:t>от </a:t>
            </a:r>
            <a:r>
              <a:rPr lang="ru-RU" sz="1600" spc="4" dirty="0">
                <a:solidFill>
                  <a:srgbClr val="171717"/>
                </a:solidFill>
                <a:latin typeface="Cambria"/>
              </a:rPr>
              <a:t>25 </a:t>
            </a:r>
            <a:r>
              <a:rPr lang="ru-RU" sz="1600" spc="24" dirty="0">
                <a:solidFill>
                  <a:srgbClr val="171717"/>
                </a:solidFill>
                <a:latin typeface="Cambria"/>
              </a:rPr>
              <a:t>ноября </a:t>
            </a:r>
            <a:r>
              <a:rPr lang="ru-RU" sz="1600" spc="4" dirty="0">
                <a:solidFill>
                  <a:srgbClr val="171717"/>
                </a:solidFill>
                <a:latin typeface="Cambria"/>
              </a:rPr>
              <a:t>2022 </a:t>
            </a:r>
            <a:r>
              <a:rPr lang="ru-RU" sz="1600" spc="77" dirty="0">
                <a:solidFill>
                  <a:srgbClr val="171717"/>
                </a:solidFill>
                <a:latin typeface="Cambria"/>
              </a:rPr>
              <a:t>г. № </a:t>
            </a:r>
            <a:r>
              <a:rPr lang="ru-RU" sz="1600" spc="29" dirty="0">
                <a:solidFill>
                  <a:srgbClr val="171717"/>
                </a:solidFill>
                <a:latin typeface="Cambria"/>
              </a:rPr>
              <a:t>1028, </a:t>
            </a:r>
            <a:r>
              <a:rPr lang="ru-RU" sz="1600" spc="32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38" dirty="0">
                <a:solidFill>
                  <a:srgbClr val="171717"/>
                </a:solidFill>
                <a:latin typeface="Cambria"/>
              </a:rPr>
              <a:t>зарегистрирована</a:t>
            </a:r>
            <a:r>
              <a:rPr lang="ru-RU" sz="1600" spc="494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29" dirty="0">
                <a:solidFill>
                  <a:srgbClr val="171717"/>
                </a:solidFill>
                <a:latin typeface="Cambria"/>
              </a:rPr>
              <a:t>в</a:t>
            </a:r>
            <a:r>
              <a:rPr lang="ru-RU" sz="1600" spc="469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43" dirty="0">
                <a:solidFill>
                  <a:srgbClr val="171717"/>
                </a:solidFill>
                <a:latin typeface="Cambria"/>
              </a:rPr>
              <a:t>Минюсте</a:t>
            </a:r>
            <a:r>
              <a:rPr lang="ru-RU" sz="1600" spc="488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38" dirty="0">
                <a:solidFill>
                  <a:srgbClr val="171717"/>
                </a:solidFill>
                <a:latin typeface="Cambria"/>
              </a:rPr>
              <a:t>России</a:t>
            </a:r>
            <a:r>
              <a:rPr lang="ru-RU" sz="1600" spc="483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4" dirty="0">
                <a:solidFill>
                  <a:srgbClr val="171717"/>
                </a:solidFill>
                <a:latin typeface="Cambria"/>
              </a:rPr>
              <a:t>28</a:t>
            </a:r>
            <a:r>
              <a:rPr lang="ru-RU" sz="1600" spc="32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38" dirty="0">
                <a:solidFill>
                  <a:srgbClr val="171717"/>
                </a:solidFill>
                <a:latin typeface="Cambria"/>
              </a:rPr>
              <a:t>декабря</a:t>
            </a:r>
            <a:r>
              <a:rPr lang="ru-RU" sz="1600" spc="488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-1" dirty="0">
                <a:solidFill>
                  <a:srgbClr val="171717"/>
                </a:solidFill>
                <a:latin typeface="Cambria"/>
              </a:rPr>
              <a:t>2022</a:t>
            </a:r>
            <a:r>
              <a:rPr lang="ru-RU" sz="1600" spc="52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94" dirty="0">
                <a:solidFill>
                  <a:srgbClr val="171717"/>
                </a:solidFill>
                <a:latin typeface="Cambria"/>
              </a:rPr>
              <a:t>г.,</a:t>
            </a:r>
            <a:r>
              <a:rPr lang="ru-RU" sz="1600" spc="488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32" dirty="0" smtClean="0">
                <a:solidFill>
                  <a:srgbClr val="171717"/>
                </a:solidFill>
                <a:latin typeface="Cambria"/>
              </a:rPr>
              <a:t>регистрационный</a:t>
            </a:r>
            <a:r>
              <a:rPr lang="ru-RU" sz="1600" spc="-1" dirty="0">
                <a:latin typeface="Arial"/>
              </a:rPr>
              <a:t> </a:t>
            </a:r>
            <a:r>
              <a:rPr lang="ru-RU" sz="1600" spc="77" dirty="0" smtClean="0">
                <a:solidFill>
                  <a:srgbClr val="171717"/>
                </a:solidFill>
                <a:latin typeface="Cambria"/>
              </a:rPr>
              <a:t>№</a:t>
            </a:r>
            <a:r>
              <a:rPr lang="ru-RU" sz="1600" spc="63" dirty="0" smtClean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-15" dirty="0">
                <a:solidFill>
                  <a:srgbClr val="171717"/>
                </a:solidFill>
                <a:latin typeface="Cambria"/>
              </a:rPr>
              <a:t>71847)</a:t>
            </a:r>
            <a:endParaRPr lang="ru-RU" sz="1600" spc="-1" dirty="0">
              <a:latin typeface="Arial"/>
            </a:endParaRPr>
          </a:p>
          <a:p>
            <a:pPr marL="432000" indent="-324000">
              <a:spcBef>
                <a:spcPts val="119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354960" algn="l"/>
                <a:tab pos="355680" algn="l"/>
              </a:tabLst>
            </a:pPr>
            <a:r>
              <a:rPr lang="ru-RU" sz="1600" spc="52" dirty="0">
                <a:solidFill>
                  <a:srgbClr val="171717"/>
                </a:solidFill>
                <a:latin typeface="Cambria"/>
              </a:rPr>
              <a:t>Уставом</a:t>
            </a:r>
            <a:r>
              <a:rPr lang="ru-RU" sz="1600" spc="69" dirty="0">
                <a:solidFill>
                  <a:srgbClr val="171717"/>
                </a:solidFill>
                <a:latin typeface="Cambria"/>
              </a:rPr>
              <a:t> </a:t>
            </a:r>
            <a:r>
              <a:rPr lang="ru-RU" sz="1600" spc="233" dirty="0">
                <a:solidFill>
                  <a:srgbClr val="171717"/>
                </a:solidFill>
                <a:latin typeface="Cambria"/>
              </a:rPr>
              <a:t>МБДОУ </a:t>
            </a:r>
            <a:r>
              <a:rPr lang="ru-RU" sz="1600" spc="233" dirty="0" err="1">
                <a:solidFill>
                  <a:srgbClr val="171717"/>
                </a:solidFill>
                <a:latin typeface="Cambria"/>
              </a:rPr>
              <a:t>г.Астрахани</a:t>
            </a:r>
            <a:r>
              <a:rPr lang="ru-RU" sz="1600" spc="233" dirty="0">
                <a:solidFill>
                  <a:srgbClr val="171717"/>
                </a:solidFill>
                <a:latin typeface="Cambria"/>
              </a:rPr>
              <a:t> № 85</a:t>
            </a:r>
            <a:endParaRPr lang="ru-RU" sz="1600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object 3"/>
          <p:cNvSpPr/>
          <p:nvPr/>
        </p:nvSpPr>
        <p:spPr>
          <a:xfrm>
            <a:off x="5219569" y="1800000"/>
            <a:ext cx="4860000" cy="900000"/>
          </a:xfrm>
          <a:custGeom>
            <a:avLst/>
            <a:gdLst>
              <a:gd name="textAreaLeft" fmla="*/ 0 w 4860000"/>
              <a:gd name="textAreaRight" fmla="*/ 4860360 w 4860000"/>
              <a:gd name="textAreaTop" fmla="*/ 0 h 900000"/>
              <a:gd name="textAreaBottom" fmla="*/ 900360 h 900000"/>
            </a:gdLst>
            <a:ahLst/>
            <a:cxnLst/>
            <a:rect l="textAreaLeft" t="textAreaTop" r="textAreaRight" b="textAreaBottom"/>
            <a:pathLst>
              <a:path w="4498975" h="1274445">
                <a:moveTo>
                  <a:pt x="4498847" y="0"/>
                </a:moveTo>
                <a:lnTo>
                  <a:pt x="637031" y="0"/>
                </a:lnTo>
                <a:lnTo>
                  <a:pt x="0" y="637032"/>
                </a:lnTo>
                <a:lnTo>
                  <a:pt x="637031" y="1274064"/>
                </a:lnTo>
                <a:lnTo>
                  <a:pt x="4498847" y="1274064"/>
                </a:lnTo>
                <a:lnTo>
                  <a:pt x="4498847" y="0"/>
                </a:lnTo>
                <a:close/>
              </a:path>
            </a:pathLst>
          </a:custGeom>
          <a:solidFill>
            <a:srgbClr val="9DC3E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8" name="object 4"/>
          <p:cNvSpPr/>
          <p:nvPr/>
        </p:nvSpPr>
        <p:spPr>
          <a:xfrm>
            <a:off x="5399569" y="3060000"/>
            <a:ext cx="4680000" cy="1110240"/>
          </a:xfrm>
          <a:custGeom>
            <a:avLst/>
            <a:gdLst>
              <a:gd name="textAreaLeft" fmla="*/ 0 w 4680000"/>
              <a:gd name="textAreaRight" fmla="*/ 4680360 w 4680000"/>
              <a:gd name="textAreaTop" fmla="*/ 0 h 1110240"/>
              <a:gd name="textAreaBottom" fmla="*/ 1110600 h 1110240"/>
            </a:gdLst>
            <a:ahLst/>
            <a:cxnLst/>
            <a:rect l="textAreaLeft" t="textAreaTop" r="textAreaRight" b="textAreaBottom"/>
            <a:pathLst>
              <a:path w="4498975" h="1274445">
                <a:moveTo>
                  <a:pt x="4498847" y="0"/>
                </a:moveTo>
                <a:lnTo>
                  <a:pt x="637031" y="0"/>
                </a:lnTo>
                <a:lnTo>
                  <a:pt x="0" y="637032"/>
                </a:lnTo>
                <a:lnTo>
                  <a:pt x="637031" y="1274064"/>
                </a:lnTo>
                <a:lnTo>
                  <a:pt x="4498847" y="1274064"/>
                </a:lnTo>
                <a:lnTo>
                  <a:pt x="4498847" y="0"/>
                </a:lnTo>
                <a:close/>
              </a:path>
            </a:pathLst>
          </a:custGeom>
          <a:solidFill>
            <a:srgbClr val="9DC3E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" name="object 24"/>
          <p:cNvSpPr/>
          <p:nvPr/>
        </p:nvSpPr>
        <p:spPr>
          <a:xfrm>
            <a:off x="5219569" y="345960"/>
            <a:ext cx="4860000" cy="914040"/>
          </a:xfrm>
          <a:custGeom>
            <a:avLst/>
            <a:gdLst>
              <a:gd name="textAreaLeft" fmla="*/ 0 w 4860000"/>
              <a:gd name="textAreaRight" fmla="*/ 4860360 w 4860000"/>
              <a:gd name="textAreaTop" fmla="*/ 0 h 914040"/>
              <a:gd name="textAreaBottom" fmla="*/ 914400 h 914040"/>
            </a:gdLst>
            <a:ahLst/>
            <a:cxnLst/>
            <a:rect l="textAreaLeft" t="textAreaTop" r="textAreaRight" b="textAreaBottom"/>
            <a:pathLst>
              <a:path w="4498975" h="1274445">
                <a:moveTo>
                  <a:pt x="4498847" y="0"/>
                </a:moveTo>
                <a:lnTo>
                  <a:pt x="637031" y="0"/>
                </a:lnTo>
                <a:lnTo>
                  <a:pt x="0" y="637031"/>
                </a:lnTo>
                <a:lnTo>
                  <a:pt x="637031" y="1274064"/>
                </a:lnTo>
                <a:lnTo>
                  <a:pt x="4498847" y="1274064"/>
                </a:lnTo>
                <a:lnTo>
                  <a:pt x="4498847" y="0"/>
                </a:lnTo>
                <a:close/>
              </a:path>
            </a:pathLst>
          </a:custGeom>
          <a:solidFill>
            <a:srgbClr val="9DC3E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0" name="object 25"/>
          <p:cNvSpPr/>
          <p:nvPr/>
        </p:nvSpPr>
        <p:spPr>
          <a:xfrm>
            <a:off x="5939569" y="1800000"/>
            <a:ext cx="3240000" cy="843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algn="ctr">
              <a:spcBef>
                <a:spcPts val="99"/>
              </a:spcBef>
            </a:pPr>
            <a:r>
              <a:rPr lang="ru-RU" spc="38">
                <a:latin typeface="Cambria"/>
              </a:rPr>
              <a:t>сохранение</a:t>
            </a:r>
            <a:r>
              <a:rPr lang="ru-RU" spc="77">
                <a:latin typeface="Cambria"/>
              </a:rPr>
              <a:t> </a:t>
            </a:r>
            <a:r>
              <a:rPr lang="ru-RU" spc="49">
                <a:latin typeface="Cambria"/>
              </a:rPr>
              <a:t>и</a:t>
            </a:r>
            <a:r>
              <a:rPr lang="ru-RU" spc="77">
                <a:latin typeface="Cambria"/>
              </a:rPr>
              <a:t> </a:t>
            </a:r>
            <a:r>
              <a:rPr lang="ru-RU" spc="43">
                <a:latin typeface="Cambria"/>
              </a:rPr>
              <a:t>укрепление </a:t>
            </a:r>
            <a:r>
              <a:rPr lang="ru-RU" spc="-386">
                <a:latin typeface="Cambria"/>
              </a:rPr>
              <a:t> </a:t>
            </a:r>
            <a:r>
              <a:rPr lang="ru-RU" spc="9">
                <a:latin typeface="Cambria"/>
              </a:rPr>
              <a:t>здоровья</a:t>
            </a:r>
            <a:r>
              <a:rPr lang="ru-RU" spc="77">
                <a:latin typeface="Cambria"/>
              </a:rPr>
              <a:t> </a:t>
            </a:r>
            <a:r>
              <a:rPr lang="ru-RU" spc="12">
                <a:latin typeface="Cambria"/>
              </a:rPr>
              <a:t>детей</a:t>
            </a:r>
            <a:endParaRPr lang="ru-RU" spc="-1">
              <a:latin typeface="Arial"/>
            </a:endParaRPr>
          </a:p>
          <a:p>
            <a:pPr marL="720" algn="ctr"/>
            <a:r>
              <a:rPr lang="ru-RU" spc="12">
                <a:latin typeface="Cambria"/>
              </a:rPr>
              <a:t>дошкольного</a:t>
            </a:r>
            <a:r>
              <a:rPr lang="ru-RU" spc="72">
                <a:latin typeface="Cambria"/>
              </a:rPr>
              <a:t> </a:t>
            </a:r>
            <a:r>
              <a:rPr lang="ru-RU" spc="24">
                <a:latin typeface="Cambria"/>
              </a:rPr>
              <a:t>возраста</a:t>
            </a:r>
            <a:endParaRPr lang="ru-RU" spc="-1">
              <a:latin typeface="Arial"/>
            </a:endParaRPr>
          </a:p>
        </p:txBody>
      </p:sp>
      <p:sp>
        <p:nvSpPr>
          <p:cNvPr id="91" name="object 26"/>
          <p:cNvSpPr/>
          <p:nvPr/>
        </p:nvSpPr>
        <p:spPr>
          <a:xfrm>
            <a:off x="6479569" y="537840"/>
            <a:ext cx="2880000" cy="561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666000" indent="-654120">
              <a:spcBef>
                <a:spcPts val="99"/>
              </a:spcBef>
              <a:tabLst>
                <a:tab pos="0" algn="l"/>
              </a:tabLst>
            </a:pPr>
            <a:r>
              <a:rPr lang="ru-RU" spc="38">
                <a:latin typeface="Cambria"/>
              </a:rPr>
              <a:t>формирование</a:t>
            </a:r>
            <a:r>
              <a:rPr lang="ru-RU" spc="24">
                <a:latin typeface="Cambria"/>
              </a:rPr>
              <a:t> </a:t>
            </a:r>
            <a:r>
              <a:rPr lang="ru-RU" spc="12">
                <a:latin typeface="Cambria"/>
              </a:rPr>
              <a:t>общей </a:t>
            </a:r>
            <a:r>
              <a:rPr lang="ru-RU" spc="-386">
                <a:latin typeface="Cambria"/>
              </a:rPr>
              <a:t> </a:t>
            </a:r>
            <a:r>
              <a:rPr lang="ru-RU" spc="32">
                <a:latin typeface="Cambria"/>
              </a:rPr>
              <a:t>культуры</a:t>
            </a:r>
            <a:endParaRPr lang="ru-RU" spc="-1">
              <a:latin typeface="Arial"/>
            </a:endParaRPr>
          </a:p>
        </p:txBody>
      </p:sp>
      <p:sp>
        <p:nvSpPr>
          <p:cNvPr id="92" name="object 27"/>
          <p:cNvSpPr/>
          <p:nvPr/>
        </p:nvSpPr>
        <p:spPr>
          <a:xfrm>
            <a:off x="5939569" y="3060000"/>
            <a:ext cx="3420000" cy="111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440" algn="ctr">
              <a:spcBef>
                <a:spcPts val="99"/>
              </a:spcBef>
            </a:pPr>
            <a:r>
              <a:rPr lang="ru-RU" spc="29">
                <a:latin typeface="Cambria"/>
              </a:rPr>
              <a:t>развитие</a:t>
            </a:r>
            <a:r>
              <a:rPr lang="ru-RU" spc="63">
                <a:latin typeface="Cambria"/>
              </a:rPr>
              <a:t> </a:t>
            </a:r>
            <a:r>
              <a:rPr lang="ru-RU" spc="58">
                <a:latin typeface="Cambria"/>
              </a:rPr>
              <a:t>физических,</a:t>
            </a:r>
            <a:endParaRPr lang="ru-RU" spc="-1">
              <a:latin typeface="Arial"/>
            </a:endParaRPr>
          </a:p>
          <a:p>
            <a:pPr marL="1440" algn="ctr"/>
            <a:r>
              <a:rPr lang="ru-RU" spc="52">
                <a:latin typeface="Cambria"/>
              </a:rPr>
              <a:t>интеллектуальных,</a:t>
            </a:r>
            <a:endParaRPr lang="ru-RU" spc="-1">
              <a:latin typeface="Arial"/>
            </a:endParaRPr>
          </a:p>
          <a:p>
            <a:pPr marL="12600" algn="ctr"/>
            <a:r>
              <a:rPr lang="ru-RU" spc="43">
                <a:latin typeface="Cambria"/>
              </a:rPr>
              <a:t>нравственных, </a:t>
            </a:r>
            <a:r>
              <a:rPr lang="ru-RU" spc="18">
                <a:latin typeface="Cambria"/>
              </a:rPr>
              <a:t>эстетических </a:t>
            </a:r>
            <a:r>
              <a:rPr lang="ru-RU" spc="-386">
                <a:latin typeface="Cambria"/>
              </a:rPr>
              <a:t> </a:t>
            </a:r>
            <a:r>
              <a:rPr lang="ru-RU" spc="49">
                <a:latin typeface="Cambria"/>
              </a:rPr>
              <a:t>и</a:t>
            </a:r>
            <a:r>
              <a:rPr lang="ru-RU" spc="83">
                <a:latin typeface="Cambria"/>
              </a:rPr>
              <a:t> </a:t>
            </a:r>
            <a:r>
              <a:rPr lang="ru-RU" spc="32">
                <a:latin typeface="Cambria"/>
              </a:rPr>
              <a:t>личностных</a:t>
            </a:r>
            <a:r>
              <a:rPr lang="ru-RU" spc="89">
                <a:latin typeface="Cambria"/>
              </a:rPr>
              <a:t> </a:t>
            </a:r>
            <a:r>
              <a:rPr lang="ru-RU" spc="29">
                <a:latin typeface="Cambria"/>
              </a:rPr>
              <a:t>качеств</a:t>
            </a:r>
            <a:endParaRPr lang="ru-RU" spc="-1">
              <a:latin typeface="Arial"/>
            </a:endParaRPr>
          </a:p>
        </p:txBody>
      </p:sp>
      <p:sp>
        <p:nvSpPr>
          <p:cNvPr id="93" name="object 2"/>
          <p:cNvSpPr/>
          <p:nvPr/>
        </p:nvSpPr>
        <p:spPr>
          <a:xfrm>
            <a:off x="5399569" y="4500000"/>
            <a:ext cx="4680000" cy="900000"/>
          </a:xfrm>
          <a:custGeom>
            <a:avLst/>
            <a:gdLst>
              <a:gd name="textAreaLeft" fmla="*/ 0 w 4680000"/>
              <a:gd name="textAreaRight" fmla="*/ 4680360 w 4680000"/>
              <a:gd name="textAreaTop" fmla="*/ 0 h 900000"/>
              <a:gd name="textAreaBottom" fmla="*/ 900360 h 900000"/>
            </a:gdLst>
            <a:ahLst/>
            <a:cxnLst/>
            <a:rect l="textAreaLeft" t="textAreaTop" r="textAreaRight" b="textAreaBottom"/>
            <a:pathLst>
              <a:path w="4498975" h="1274445">
                <a:moveTo>
                  <a:pt x="4498847" y="0"/>
                </a:moveTo>
                <a:lnTo>
                  <a:pt x="637031" y="0"/>
                </a:lnTo>
                <a:lnTo>
                  <a:pt x="0" y="637032"/>
                </a:lnTo>
                <a:lnTo>
                  <a:pt x="637031" y="1274064"/>
                </a:lnTo>
                <a:lnTo>
                  <a:pt x="4498847" y="1274064"/>
                </a:lnTo>
                <a:lnTo>
                  <a:pt x="4498847" y="0"/>
                </a:lnTo>
                <a:close/>
              </a:path>
            </a:pathLst>
          </a:custGeom>
          <a:solidFill>
            <a:srgbClr val="9DC3E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4" name="TextBox 93"/>
          <p:cNvSpPr txBox="1"/>
          <p:nvPr/>
        </p:nvSpPr>
        <p:spPr>
          <a:xfrm>
            <a:off x="6464809" y="4416840"/>
            <a:ext cx="3074760" cy="894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ru-RU" spc="38">
                <a:latin typeface="Cambria"/>
              </a:rPr>
              <a:t>формирование</a:t>
            </a:r>
            <a:r>
              <a:rPr lang="ru-RU" spc="43">
                <a:latin typeface="Cambria"/>
              </a:rPr>
              <a:t> </a:t>
            </a:r>
            <a:r>
              <a:rPr lang="ru-RU" spc="24">
                <a:latin typeface="Cambria"/>
              </a:rPr>
              <a:t>предпосылок </a:t>
            </a:r>
            <a:r>
              <a:rPr lang="ru-RU" spc="-381">
                <a:latin typeface="Cambria"/>
              </a:rPr>
              <a:t> </a:t>
            </a:r>
            <a:r>
              <a:rPr lang="ru-RU" spc="18">
                <a:latin typeface="Cambria"/>
              </a:rPr>
              <a:t>учебной</a:t>
            </a:r>
            <a:r>
              <a:rPr lang="ru-RU" spc="77">
                <a:latin typeface="Cambria"/>
              </a:rPr>
              <a:t> </a:t>
            </a:r>
            <a:r>
              <a:rPr lang="ru-RU" spc="18">
                <a:latin typeface="Cambria"/>
              </a:rPr>
              <a:t>деятельности</a:t>
            </a:r>
            <a:endParaRPr lang="ru-RU" spc="-1">
              <a:latin typeface="Arial"/>
            </a:endParaRPr>
          </a:p>
        </p:txBody>
      </p:sp>
      <p:sp>
        <p:nvSpPr>
          <p:cNvPr id="95" name="PlaceHolder 1"/>
          <p:cNvSpPr>
            <a:spLocks noGrp="1"/>
          </p:cNvSpPr>
          <p:nvPr>
            <p:ph idx="4294967295"/>
          </p:nvPr>
        </p:nvSpPr>
        <p:spPr>
          <a:xfrm>
            <a:off x="0" y="900113"/>
            <a:ext cx="4427538" cy="3714750"/>
          </a:xfrm>
          <a:prstGeom prst="rect">
            <a:avLst/>
          </a:prstGeom>
          <a:noFill/>
          <a:ln w="0">
            <a:noFill/>
          </a:ln>
        </p:spPr>
        <p:txBody>
          <a:bodyPr vert="horz" lIns="0" tIns="0" rIns="0" bIns="0" rtlCol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spc="-1">
                <a:latin typeface="Arial"/>
              </a:rPr>
              <a:t>Деятельность МБДОУ г. Астрахани № 85 в соответствии с Федеральным законом  «Об образовании в Российской Федерации» от 29.12.2012 № 273 ФЗ в части дошкольного образования, направлена на: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object 6"/>
          <p:cNvSpPr txBox="1"/>
          <p:nvPr/>
        </p:nvSpPr>
        <p:spPr>
          <a:xfrm>
            <a:off x="762049" y="92160"/>
            <a:ext cx="9611640" cy="1213200"/>
          </a:xfrm>
          <a:prstGeom prst="rect">
            <a:avLst/>
          </a:prstGeom>
          <a:noFill/>
          <a:ln w="0">
            <a:noFill/>
          </a:ln>
        </p:spPr>
        <p:txBody>
          <a:bodyPr lIns="0" tIns="12240" rIns="0" bIns="0" anchor="t">
            <a:noAutofit/>
          </a:bodyPr>
          <a:lstStyle/>
          <a:p>
            <a:pPr marL="12600" algn="ctr">
              <a:lnSpc>
                <a:spcPts val="3195"/>
              </a:lnSpc>
              <a:spcBef>
                <a:spcPts val="96"/>
              </a:spcBef>
            </a:pPr>
            <a:r>
              <a:rPr lang="ru-RU" sz="2800" b="1" spc="202" dirty="0">
                <a:solidFill>
                  <a:srgbClr val="1F4E79"/>
                </a:solidFill>
                <a:latin typeface="Cambria"/>
              </a:rPr>
              <a:t>Программа</a:t>
            </a:r>
            <a:r>
              <a:rPr lang="ru-RU" sz="2800" b="1" spc="208" dirty="0">
                <a:solidFill>
                  <a:srgbClr val="1F4E79"/>
                </a:solidFill>
                <a:latin typeface="Cambria"/>
              </a:rPr>
              <a:t> </a:t>
            </a:r>
            <a:r>
              <a:rPr lang="ru-RU" sz="2800" b="1" spc="111" dirty="0">
                <a:solidFill>
                  <a:srgbClr val="1F4E79"/>
                </a:solidFill>
                <a:latin typeface="Cambria"/>
              </a:rPr>
              <a:t>позволяет</a:t>
            </a:r>
            <a:r>
              <a:rPr lang="ru-RU" sz="2800" b="1" spc="202" dirty="0">
                <a:solidFill>
                  <a:srgbClr val="1F4E79"/>
                </a:solidFill>
                <a:latin typeface="Cambria"/>
              </a:rPr>
              <a:t> </a:t>
            </a:r>
            <a:r>
              <a:rPr lang="ru-RU" sz="2800" b="1" spc="128" dirty="0">
                <a:solidFill>
                  <a:srgbClr val="1F4E79"/>
                </a:solidFill>
                <a:latin typeface="Cambria"/>
              </a:rPr>
              <a:t>реализовать</a:t>
            </a:r>
            <a:r>
              <a:rPr lang="ru-RU" sz="2800" b="1" spc="199" dirty="0">
                <a:solidFill>
                  <a:srgbClr val="1F4E79"/>
                </a:solidFill>
                <a:latin typeface="Cambria"/>
              </a:rPr>
              <a:t> </a:t>
            </a:r>
            <a:r>
              <a:rPr lang="ru-RU" sz="2800" b="1" spc="128" dirty="0">
                <a:solidFill>
                  <a:srgbClr val="1F4E79"/>
                </a:solidFill>
                <a:latin typeface="Cambria"/>
              </a:rPr>
              <a:t>несколько</a:t>
            </a:r>
            <a:endParaRPr lang="ru-RU" sz="2800" spc="-1" dirty="0">
              <a:latin typeface="Arial"/>
            </a:endParaRPr>
          </a:p>
          <a:p>
            <a:pPr marL="12600" algn="ctr">
              <a:lnSpc>
                <a:spcPts val="3019"/>
              </a:lnSpc>
              <a:spcBef>
                <a:spcPts val="221"/>
              </a:spcBef>
            </a:pPr>
            <a:r>
              <a:rPr lang="ru-RU" sz="2800" b="1" spc="157" dirty="0">
                <a:solidFill>
                  <a:srgbClr val="1F4E79"/>
                </a:solidFill>
                <a:latin typeface="Cambria"/>
              </a:rPr>
              <a:t>основополагающих</a:t>
            </a:r>
            <a:r>
              <a:rPr lang="ru-RU" sz="2800" b="1" spc="214" dirty="0">
                <a:solidFill>
                  <a:srgbClr val="1F4E79"/>
                </a:solidFill>
                <a:latin typeface="Cambria"/>
              </a:rPr>
              <a:t> </a:t>
            </a:r>
            <a:r>
              <a:rPr lang="ru-RU" sz="2800" b="1" spc="180" dirty="0">
                <a:solidFill>
                  <a:srgbClr val="1F4E79"/>
                </a:solidFill>
                <a:latin typeface="Cambria"/>
              </a:rPr>
              <a:t>функций</a:t>
            </a:r>
            <a:r>
              <a:rPr lang="ru-RU" sz="2800" b="1" spc="199" dirty="0">
                <a:solidFill>
                  <a:srgbClr val="1F4E79"/>
                </a:solidFill>
                <a:latin typeface="Cambria"/>
              </a:rPr>
              <a:t> </a:t>
            </a:r>
            <a:r>
              <a:rPr lang="ru-RU" sz="2800" b="1" spc="109" dirty="0">
                <a:solidFill>
                  <a:srgbClr val="1F4E79"/>
                </a:solidFill>
                <a:latin typeface="Cambria"/>
              </a:rPr>
              <a:t>дошкольного</a:t>
            </a:r>
            <a:r>
              <a:rPr lang="ru-RU" sz="2800" b="1" spc="219" dirty="0">
                <a:solidFill>
                  <a:srgbClr val="1F4E79"/>
                </a:solidFill>
                <a:latin typeface="Cambria"/>
              </a:rPr>
              <a:t> </a:t>
            </a:r>
            <a:endParaRPr lang="ru-RU" sz="2800" b="1" spc="219" dirty="0" smtClean="0">
              <a:solidFill>
                <a:srgbClr val="1F4E79"/>
              </a:solidFill>
              <a:latin typeface="Cambria"/>
            </a:endParaRPr>
          </a:p>
          <a:p>
            <a:pPr marL="12600" algn="ctr">
              <a:lnSpc>
                <a:spcPts val="3019"/>
              </a:lnSpc>
              <a:spcBef>
                <a:spcPts val="221"/>
              </a:spcBef>
            </a:pPr>
            <a:r>
              <a:rPr lang="ru-RU" sz="2800" b="1" spc="143" dirty="0" smtClean="0">
                <a:solidFill>
                  <a:srgbClr val="1F4E79"/>
                </a:solidFill>
                <a:latin typeface="Cambria"/>
              </a:rPr>
              <a:t>уровня </a:t>
            </a:r>
            <a:r>
              <a:rPr lang="ru-RU" sz="2800" b="1" spc="-602" dirty="0" smtClean="0">
                <a:solidFill>
                  <a:srgbClr val="1F4E79"/>
                </a:solidFill>
                <a:latin typeface="Cambria"/>
              </a:rPr>
              <a:t> </a:t>
            </a:r>
            <a:r>
              <a:rPr lang="ru-RU" sz="2800" b="1" spc="128" dirty="0">
                <a:solidFill>
                  <a:srgbClr val="1F4E79"/>
                </a:solidFill>
                <a:latin typeface="Cambria"/>
              </a:rPr>
              <a:t>образования:</a:t>
            </a:r>
            <a:endParaRPr lang="ru-RU" sz="2800" spc="-1" dirty="0">
              <a:latin typeface="Arial"/>
            </a:endParaRPr>
          </a:p>
        </p:txBody>
      </p:sp>
      <p:pic>
        <p:nvPicPr>
          <p:cNvPr id="97" name="object 7"/>
          <p:cNvPicPr/>
          <p:nvPr/>
        </p:nvPicPr>
        <p:blipFill>
          <a:blip r:embed="rId2"/>
          <a:stretch/>
        </p:blipFill>
        <p:spPr>
          <a:xfrm>
            <a:off x="519409" y="1260000"/>
            <a:ext cx="8300160" cy="1569960"/>
          </a:xfrm>
          <a:prstGeom prst="rect">
            <a:avLst/>
          </a:prstGeom>
          <a:ln w="0">
            <a:noFill/>
          </a:ln>
        </p:spPr>
      </p:pic>
      <p:sp>
        <p:nvSpPr>
          <p:cNvPr id="98" name="TextBox 97"/>
          <p:cNvSpPr txBox="1"/>
          <p:nvPr/>
        </p:nvSpPr>
        <p:spPr>
          <a:xfrm>
            <a:off x="899569" y="1324440"/>
            <a:ext cx="7920000" cy="11955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ru-RU" spc="52" dirty="0">
                <a:latin typeface="Cambria"/>
              </a:rPr>
              <a:t>Обучение</a:t>
            </a:r>
            <a:r>
              <a:rPr lang="ru-RU" spc="97" dirty="0">
                <a:latin typeface="Cambria"/>
              </a:rPr>
              <a:t> </a:t>
            </a:r>
            <a:r>
              <a:rPr lang="ru-RU" spc="49" dirty="0">
                <a:latin typeface="Cambria"/>
              </a:rPr>
              <a:t>и</a:t>
            </a:r>
            <a:r>
              <a:rPr lang="ru-RU" spc="109" dirty="0">
                <a:latin typeface="Cambria"/>
              </a:rPr>
              <a:t> </a:t>
            </a:r>
            <a:r>
              <a:rPr lang="ru-RU" spc="29" dirty="0">
                <a:latin typeface="Cambria"/>
              </a:rPr>
              <a:t>воспитание</a:t>
            </a:r>
            <a:r>
              <a:rPr lang="ru-RU" spc="103" dirty="0">
                <a:latin typeface="Cambria"/>
              </a:rPr>
              <a:t> </a:t>
            </a:r>
            <a:r>
              <a:rPr lang="ru-RU" spc="32" dirty="0">
                <a:latin typeface="Cambria"/>
              </a:rPr>
              <a:t>ребёнка</a:t>
            </a:r>
            <a:r>
              <a:rPr lang="ru-RU" spc="109" dirty="0">
                <a:latin typeface="Cambria"/>
              </a:rPr>
              <a:t> </a:t>
            </a:r>
            <a:r>
              <a:rPr lang="ru-RU" spc="12" dirty="0">
                <a:latin typeface="Cambria"/>
              </a:rPr>
              <a:t>дошкольного</a:t>
            </a:r>
            <a:r>
              <a:rPr lang="ru-RU" spc="109" dirty="0">
                <a:latin typeface="Cambria"/>
              </a:rPr>
              <a:t> </a:t>
            </a:r>
            <a:r>
              <a:rPr lang="ru-RU" spc="24" dirty="0">
                <a:latin typeface="Cambria"/>
              </a:rPr>
              <a:t>возраста</a:t>
            </a:r>
            <a:r>
              <a:rPr lang="ru-RU" spc="111" dirty="0">
                <a:latin typeface="Cambria"/>
              </a:rPr>
              <a:t> </a:t>
            </a:r>
            <a:r>
              <a:rPr lang="ru-RU" spc="83" dirty="0">
                <a:latin typeface="Cambria"/>
              </a:rPr>
              <a:t>как</a:t>
            </a:r>
            <a:r>
              <a:rPr lang="ru-RU" spc="103" dirty="0">
                <a:latin typeface="Cambria"/>
              </a:rPr>
              <a:t> </a:t>
            </a:r>
            <a:r>
              <a:rPr lang="ru-RU" spc="72" dirty="0">
                <a:latin typeface="Cambria"/>
              </a:rPr>
              <a:t>гражданина </a:t>
            </a:r>
            <a:r>
              <a:rPr lang="ru-RU" spc="-381" dirty="0">
                <a:latin typeface="Cambria"/>
              </a:rPr>
              <a:t> </a:t>
            </a:r>
            <a:r>
              <a:rPr lang="ru-RU" spc="29" dirty="0">
                <a:latin typeface="Cambria"/>
              </a:rPr>
              <a:t>Российской</a:t>
            </a:r>
            <a:r>
              <a:rPr lang="ru-RU" spc="77" dirty="0">
                <a:latin typeface="Cambria"/>
              </a:rPr>
              <a:t> </a:t>
            </a:r>
            <a:r>
              <a:rPr lang="ru-RU" spc="63" dirty="0">
                <a:latin typeface="Cambria"/>
              </a:rPr>
              <a:t>Федерации,</a:t>
            </a:r>
            <a:r>
              <a:rPr lang="ru-RU" spc="97" dirty="0">
                <a:latin typeface="Cambria"/>
              </a:rPr>
              <a:t> </a:t>
            </a:r>
            <a:r>
              <a:rPr lang="ru-RU" spc="38" dirty="0">
                <a:latin typeface="Cambria"/>
              </a:rPr>
              <a:t>формирование</a:t>
            </a:r>
            <a:r>
              <a:rPr lang="ru-RU" spc="97" dirty="0">
                <a:latin typeface="Cambria"/>
              </a:rPr>
              <a:t> </a:t>
            </a:r>
            <a:r>
              <a:rPr lang="ru-RU" spc="-7" dirty="0">
                <a:latin typeface="Cambria"/>
              </a:rPr>
              <a:t>основ</a:t>
            </a:r>
            <a:r>
              <a:rPr lang="ru-RU" spc="97" dirty="0">
                <a:latin typeface="Cambria"/>
              </a:rPr>
              <a:t> </a:t>
            </a:r>
            <a:r>
              <a:rPr lang="ru-RU" spc="-7" dirty="0">
                <a:latin typeface="Cambria"/>
              </a:rPr>
              <a:t>его</a:t>
            </a:r>
            <a:r>
              <a:rPr lang="ru-RU" spc="97" dirty="0">
                <a:latin typeface="Cambria"/>
              </a:rPr>
              <a:t> </a:t>
            </a:r>
            <a:r>
              <a:rPr lang="ru-RU" spc="49" dirty="0">
                <a:latin typeface="Cambria"/>
              </a:rPr>
              <a:t>гражданской</a:t>
            </a:r>
            <a:r>
              <a:rPr lang="ru-RU" spc="97" dirty="0">
                <a:latin typeface="Cambria"/>
              </a:rPr>
              <a:t> </a:t>
            </a:r>
            <a:r>
              <a:rPr lang="ru-RU" spc="49" dirty="0">
                <a:latin typeface="Cambria"/>
              </a:rPr>
              <a:t>и </a:t>
            </a:r>
            <a:r>
              <a:rPr lang="ru-RU" spc="32" dirty="0">
                <a:latin typeface="Cambria"/>
              </a:rPr>
              <a:t>культурной</a:t>
            </a:r>
            <a:r>
              <a:rPr lang="ru-RU" spc="97" dirty="0">
                <a:latin typeface="Cambria"/>
              </a:rPr>
              <a:t> </a:t>
            </a:r>
            <a:r>
              <a:rPr lang="ru-RU" spc="12" dirty="0">
                <a:latin typeface="Cambria"/>
              </a:rPr>
              <a:t>идентичности</a:t>
            </a:r>
            <a:r>
              <a:rPr lang="ru-RU" spc="103" dirty="0">
                <a:latin typeface="Cambria"/>
              </a:rPr>
              <a:t> </a:t>
            </a:r>
            <a:r>
              <a:rPr lang="ru-RU" spc="94" dirty="0">
                <a:latin typeface="Cambria"/>
              </a:rPr>
              <a:t>на</a:t>
            </a:r>
            <a:r>
              <a:rPr lang="ru-RU" spc="117" dirty="0">
                <a:latin typeface="Cambria"/>
              </a:rPr>
              <a:t> </a:t>
            </a:r>
            <a:r>
              <a:rPr lang="ru-RU" spc="-1" dirty="0">
                <a:latin typeface="Cambria"/>
              </a:rPr>
              <a:t>соответствующем</a:t>
            </a:r>
            <a:r>
              <a:rPr lang="ru-RU" spc="89" dirty="0">
                <a:latin typeface="Cambria"/>
              </a:rPr>
              <a:t> </a:t>
            </a:r>
            <a:r>
              <a:rPr lang="ru-RU" spc="-7" dirty="0">
                <a:latin typeface="Cambria"/>
              </a:rPr>
              <a:t>его</a:t>
            </a:r>
            <a:r>
              <a:rPr lang="ru-RU" spc="109" dirty="0">
                <a:latin typeface="Cambria"/>
              </a:rPr>
              <a:t> </a:t>
            </a:r>
            <a:r>
              <a:rPr lang="ru-RU" spc="12" dirty="0">
                <a:latin typeface="Cambria"/>
              </a:rPr>
              <a:t>возрасту</a:t>
            </a:r>
            <a:r>
              <a:rPr lang="ru-RU" spc="117" dirty="0">
                <a:latin typeface="Cambria"/>
              </a:rPr>
              <a:t> </a:t>
            </a:r>
            <a:r>
              <a:rPr lang="ru-RU" spc="43" dirty="0">
                <a:latin typeface="Cambria"/>
              </a:rPr>
              <a:t>содержании </a:t>
            </a:r>
            <a:r>
              <a:rPr lang="ru-RU" spc="-381" dirty="0">
                <a:latin typeface="Cambria"/>
              </a:rPr>
              <a:t> </a:t>
            </a:r>
            <a:r>
              <a:rPr lang="ru-RU" spc="24" dirty="0">
                <a:latin typeface="Cambria"/>
              </a:rPr>
              <a:t>доступными</a:t>
            </a:r>
            <a:r>
              <a:rPr lang="ru-RU" spc="89" dirty="0">
                <a:latin typeface="Cambria"/>
              </a:rPr>
              <a:t> </a:t>
            </a:r>
            <a:r>
              <a:rPr lang="ru-RU" spc="29" dirty="0">
                <a:latin typeface="Cambria"/>
              </a:rPr>
              <a:t>средствами</a:t>
            </a:r>
            <a:endParaRPr lang="ru-RU" spc="-1" dirty="0">
              <a:latin typeface="Arial"/>
            </a:endParaRPr>
          </a:p>
        </p:txBody>
      </p:sp>
      <p:grpSp>
        <p:nvGrpSpPr>
          <p:cNvPr id="99" name="object 9"/>
          <p:cNvGrpSpPr/>
          <p:nvPr/>
        </p:nvGrpSpPr>
        <p:grpSpPr>
          <a:xfrm>
            <a:off x="-272231" y="2622600"/>
            <a:ext cx="11061360" cy="2880000"/>
            <a:chOff x="-631800" y="2622600"/>
            <a:chExt cx="11061360" cy="2880000"/>
          </a:xfrm>
        </p:grpSpPr>
        <p:pic>
          <p:nvPicPr>
            <p:cNvPr id="100" name="object 12"/>
            <p:cNvPicPr/>
            <p:nvPr/>
          </p:nvPicPr>
          <p:blipFill>
            <a:blip r:embed="rId3"/>
            <a:stretch/>
          </p:blipFill>
          <p:spPr>
            <a:xfrm>
              <a:off x="-631800" y="2622600"/>
              <a:ext cx="10165320" cy="13316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01" name="object 14"/>
            <p:cNvPicPr/>
            <p:nvPr/>
          </p:nvPicPr>
          <p:blipFill>
            <a:blip r:embed="rId4"/>
            <a:stretch/>
          </p:blipFill>
          <p:spPr>
            <a:xfrm>
              <a:off x="265680" y="4170960"/>
              <a:ext cx="10163880" cy="13316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02" name="TextBox 101"/>
          <p:cNvSpPr txBox="1"/>
          <p:nvPr/>
        </p:nvSpPr>
        <p:spPr>
          <a:xfrm>
            <a:off x="719569" y="2755800"/>
            <a:ext cx="10796400" cy="1163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ru-RU" spc="58" dirty="0">
                <a:latin typeface="Cambria"/>
              </a:rPr>
              <a:t>Создание</a:t>
            </a:r>
            <a:r>
              <a:rPr lang="ru-RU" spc="97" dirty="0">
                <a:latin typeface="Cambria"/>
              </a:rPr>
              <a:t> </a:t>
            </a:r>
            <a:r>
              <a:rPr lang="ru-RU" spc="9" dirty="0">
                <a:latin typeface="Cambria"/>
              </a:rPr>
              <a:t>единого</a:t>
            </a:r>
            <a:r>
              <a:rPr lang="ru-RU" spc="94" dirty="0">
                <a:latin typeface="Cambria"/>
              </a:rPr>
              <a:t> </a:t>
            </a:r>
            <a:r>
              <a:rPr lang="ru-RU" spc="63" dirty="0">
                <a:latin typeface="Cambria"/>
              </a:rPr>
              <a:t>ядра</a:t>
            </a:r>
            <a:r>
              <a:rPr lang="ru-RU" spc="94" dirty="0">
                <a:latin typeface="Cambria"/>
              </a:rPr>
              <a:t> </a:t>
            </a:r>
            <a:r>
              <a:rPr lang="ru-RU" spc="49" dirty="0">
                <a:latin typeface="Cambria"/>
              </a:rPr>
              <a:t>содержания</a:t>
            </a:r>
            <a:r>
              <a:rPr lang="ru-RU" spc="89" dirty="0">
                <a:latin typeface="Cambria"/>
              </a:rPr>
              <a:t> </a:t>
            </a:r>
            <a:r>
              <a:rPr lang="ru-RU" spc="12" dirty="0">
                <a:latin typeface="Cambria"/>
              </a:rPr>
              <a:t>дошкольного</a:t>
            </a:r>
            <a:r>
              <a:rPr lang="ru-RU" spc="103" dirty="0">
                <a:latin typeface="Cambria"/>
              </a:rPr>
              <a:t> </a:t>
            </a:r>
            <a:r>
              <a:rPr lang="ru-RU" spc="38" dirty="0">
                <a:latin typeface="Cambria"/>
              </a:rPr>
              <a:t>образования, </a:t>
            </a:r>
            <a:r>
              <a:rPr lang="ru-RU" spc="43" dirty="0">
                <a:latin typeface="Cambria"/>
              </a:rPr>
              <a:t> </a:t>
            </a:r>
            <a:r>
              <a:rPr lang="ru-RU" spc="12" dirty="0">
                <a:latin typeface="Cambria"/>
              </a:rPr>
              <a:t>ориентированного</a:t>
            </a:r>
            <a:r>
              <a:rPr lang="ru-RU" spc="103" dirty="0">
                <a:latin typeface="Cambria"/>
              </a:rPr>
              <a:t> </a:t>
            </a:r>
            <a:r>
              <a:rPr lang="ru-RU" spc="94" dirty="0">
                <a:latin typeface="Cambria"/>
              </a:rPr>
              <a:t>на</a:t>
            </a:r>
            <a:r>
              <a:rPr lang="ru-RU" spc="103" dirty="0">
                <a:latin typeface="Cambria"/>
              </a:rPr>
              <a:t> </a:t>
            </a:r>
            <a:r>
              <a:rPr lang="ru-RU" spc="29" dirty="0">
                <a:latin typeface="Cambria"/>
              </a:rPr>
              <a:t>приобщение</a:t>
            </a:r>
            <a:r>
              <a:rPr lang="ru-RU" spc="103" dirty="0">
                <a:latin typeface="Cambria"/>
              </a:rPr>
              <a:t> </a:t>
            </a:r>
            <a:r>
              <a:rPr lang="ru-RU" spc="12" dirty="0">
                <a:latin typeface="Cambria"/>
              </a:rPr>
              <a:t>детей</a:t>
            </a:r>
            <a:r>
              <a:rPr lang="ru-RU" spc="103" dirty="0">
                <a:latin typeface="Cambria"/>
              </a:rPr>
              <a:t> </a:t>
            </a:r>
            <a:r>
              <a:rPr lang="ru-RU" spc="63" dirty="0">
                <a:latin typeface="Cambria"/>
              </a:rPr>
              <a:t>к</a:t>
            </a:r>
            <a:r>
              <a:rPr lang="ru-RU" spc="103" dirty="0">
                <a:latin typeface="Cambria"/>
              </a:rPr>
              <a:t> </a:t>
            </a:r>
            <a:r>
              <a:rPr lang="ru-RU" spc="38" dirty="0">
                <a:latin typeface="Cambria"/>
              </a:rPr>
              <a:t>традиционным</a:t>
            </a:r>
            <a:r>
              <a:rPr lang="ru-RU" spc="109" dirty="0">
                <a:latin typeface="Cambria"/>
              </a:rPr>
              <a:t> </a:t>
            </a:r>
            <a:r>
              <a:rPr lang="ru-RU" spc="18" dirty="0">
                <a:latin typeface="Cambria"/>
              </a:rPr>
              <a:t>духовно- </a:t>
            </a:r>
            <a:r>
              <a:rPr lang="ru-RU" spc="24" dirty="0">
                <a:latin typeface="Cambria"/>
              </a:rPr>
              <a:t> </a:t>
            </a:r>
            <a:r>
              <a:rPr lang="ru-RU" spc="32" dirty="0">
                <a:latin typeface="Cambria"/>
              </a:rPr>
              <a:t>нравственным</a:t>
            </a:r>
            <a:r>
              <a:rPr lang="ru-RU" spc="94" dirty="0">
                <a:latin typeface="Cambria"/>
              </a:rPr>
              <a:t> </a:t>
            </a:r>
            <a:r>
              <a:rPr lang="ru-RU" spc="49" dirty="0">
                <a:latin typeface="Cambria"/>
              </a:rPr>
              <a:t>и</a:t>
            </a:r>
            <a:r>
              <a:rPr lang="ru-RU" spc="97" dirty="0">
                <a:latin typeface="Cambria"/>
              </a:rPr>
              <a:t> </a:t>
            </a:r>
            <a:r>
              <a:rPr lang="ru-RU" spc="29" dirty="0">
                <a:latin typeface="Cambria"/>
              </a:rPr>
              <a:t>социокультурным</a:t>
            </a:r>
            <a:r>
              <a:rPr lang="ru-RU" spc="83" dirty="0">
                <a:latin typeface="Cambria"/>
              </a:rPr>
              <a:t> </a:t>
            </a:r>
            <a:r>
              <a:rPr lang="ru-RU" spc="29" dirty="0">
                <a:latin typeface="Cambria"/>
              </a:rPr>
              <a:t>ценностям</a:t>
            </a:r>
            <a:r>
              <a:rPr lang="ru-RU" spc="97" dirty="0">
                <a:latin typeface="Cambria"/>
              </a:rPr>
              <a:t> </a:t>
            </a:r>
            <a:r>
              <a:rPr lang="ru-RU" spc="4" dirty="0">
                <a:latin typeface="Cambria"/>
              </a:rPr>
              <a:t>российского</a:t>
            </a:r>
            <a:r>
              <a:rPr lang="ru-RU" spc="89" dirty="0">
                <a:latin typeface="Cambria"/>
              </a:rPr>
              <a:t> </a:t>
            </a:r>
            <a:r>
              <a:rPr lang="ru-RU" spc="58" dirty="0">
                <a:latin typeface="Cambria"/>
              </a:rPr>
              <a:t>народа, </a:t>
            </a:r>
            <a:r>
              <a:rPr lang="ru-RU" spc="63" dirty="0">
                <a:latin typeface="Cambria"/>
              </a:rPr>
              <a:t> </a:t>
            </a:r>
            <a:r>
              <a:rPr lang="ru-RU" spc="29" dirty="0">
                <a:latin typeface="Cambria"/>
              </a:rPr>
              <a:t>воспитание</a:t>
            </a:r>
            <a:r>
              <a:rPr lang="ru-RU" spc="103" dirty="0">
                <a:latin typeface="Cambria"/>
              </a:rPr>
              <a:t> </a:t>
            </a:r>
            <a:r>
              <a:rPr lang="ru-RU" spc="24" dirty="0">
                <a:latin typeface="Cambria"/>
              </a:rPr>
              <a:t>подрастающего</a:t>
            </a:r>
            <a:r>
              <a:rPr lang="ru-RU" spc="109" dirty="0">
                <a:latin typeface="Cambria"/>
              </a:rPr>
              <a:t> </a:t>
            </a:r>
            <a:r>
              <a:rPr lang="ru-RU" spc="38" dirty="0">
                <a:latin typeface="Cambria"/>
              </a:rPr>
              <a:t>поколения</a:t>
            </a:r>
            <a:r>
              <a:rPr lang="ru-RU" spc="97" dirty="0">
                <a:latin typeface="Cambria"/>
              </a:rPr>
              <a:t> </a:t>
            </a:r>
            <a:r>
              <a:rPr lang="ru-RU" spc="77" dirty="0">
                <a:latin typeface="Cambria"/>
              </a:rPr>
              <a:t>как</a:t>
            </a:r>
            <a:r>
              <a:rPr lang="ru-RU" spc="109" dirty="0">
                <a:latin typeface="Cambria"/>
              </a:rPr>
              <a:t> </a:t>
            </a:r>
            <a:r>
              <a:rPr lang="ru-RU" spc="29" dirty="0">
                <a:latin typeface="Cambria"/>
              </a:rPr>
              <a:t>знающего</a:t>
            </a:r>
            <a:r>
              <a:rPr lang="ru-RU" spc="103" dirty="0">
                <a:latin typeface="Cambria"/>
              </a:rPr>
              <a:t> </a:t>
            </a:r>
            <a:r>
              <a:rPr lang="ru-RU" spc="49" dirty="0">
                <a:latin typeface="Cambria"/>
              </a:rPr>
              <a:t>и</a:t>
            </a:r>
            <a:r>
              <a:rPr lang="ru-RU" spc="109" dirty="0">
                <a:latin typeface="Cambria"/>
              </a:rPr>
              <a:t> </a:t>
            </a:r>
            <a:r>
              <a:rPr lang="ru-RU" spc="49" dirty="0">
                <a:latin typeface="Cambria"/>
              </a:rPr>
              <a:t>уважающего </a:t>
            </a:r>
            <a:r>
              <a:rPr lang="ru-RU" spc="-386" dirty="0">
                <a:latin typeface="Cambria"/>
              </a:rPr>
              <a:t> </a:t>
            </a:r>
            <a:r>
              <a:rPr lang="ru-RU" spc="-7" dirty="0">
                <a:latin typeface="Cambria"/>
              </a:rPr>
              <a:t>историю</a:t>
            </a:r>
            <a:r>
              <a:rPr lang="ru-RU" spc="97" dirty="0">
                <a:latin typeface="Cambria"/>
              </a:rPr>
              <a:t> </a:t>
            </a:r>
            <a:r>
              <a:rPr lang="ru-RU" spc="49" dirty="0">
                <a:latin typeface="Cambria"/>
              </a:rPr>
              <a:t>и</a:t>
            </a:r>
            <a:r>
              <a:rPr lang="ru-RU" spc="97" dirty="0">
                <a:latin typeface="Cambria"/>
              </a:rPr>
              <a:t> </a:t>
            </a:r>
            <a:r>
              <a:rPr lang="ru-RU" spc="38" dirty="0">
                <a:latin typeface="Cambria"/>
              </a:rPr>
              <a:t>культуру</a:t>
            </a:r>
            <a:r>
              <a:rPr lang="ru-RU" spc="97" dirty="0">
                <a:latin typeface="Cambria"/>
              </a:rPr>
              <a:t> </a:t>
            </a:r>
            <a:r>
              <a:rPr lang="ru-RU" spc="9" dirty="0">
                <a:latin typeface="Cambria"/>
              </a:rPr>
              <a:t>своей</a:t>
            </a:r>
            <a:r>
              <a:rPr lang="ru-RU" spc="94" dirty="0">
                <a:latin typeface="Cambria"/>
              </a:rPr>
              <a:t> </a:t>
            </a:r>
            <a:r>
              <a:rPr lang="ru-RU" spc="43" dirty="0">
                <a:latin typeface="Cambria"/>
              </a:rPr>
              <a:t>семьи,</a:t>
            </a:r>
            <a:r>
              <a:rPr lang="ru-RU" spc="97" dirty="0">
                <a:latin typeface="Cambria"/>
              </a:rPr>
              <a:t> </a:t>
            </a:r>
            <a:r>
              <a:rPr lang="ru-RU" spc="12" dirty="0">
                <a:latin typeface="Cambria"/>
              </a:rPr>
              <a:t>большой</a:t>
            </a:r>
            <a:r>
              <a:rPr lang="ru-RU" spc="97" dirty="0">
                <a:latin typeface="Cambria"/>
              </a:rPr>
              <a:t> </a:t>
            </a:r>
            <a:r>
              <a:rPr lang="ru-RU" spc="49" dirty="0">
                <a:latin typeface="Cambria"/>
              </a:rPr>
              <a:t>и</a:t>
            </a:r>
            <a:r>
              <a:rPr lang="ru-RU" spc="103" dirty="0">
                <a:latin typeface="Cambria"/>
              </a:rPr>
              <a:t> </a:t>
            </a:r>
            <a:r>
              <a:rPr lang="ru-RU" spc="49" dirty="0">
                <a:latin typeface="Cambria"/>
              </a:rPr>
              <a:t>малой</a:t>
            </a:r>
            <a:r>
              <a:rPr lang="ru-RU" spc="109" dirty="0">
                <a:latin typeface="Cambria"/>
              </a:rPr>
              <a:t> </a:t>
            </a:r>
            <a:r>
              <a:rPr lang="ru-RU" spc="43" dirty="0">
                <a:latin typeface="Cambria"/>
              </a:rPr>
              <a:t>Родины</a:t>
            </a:r>
            <a:endParaRPr lang="ru-RU" spc="-1" dirty="0">
              <a:latin typeface="Arial"/>
            </a:endParaRPr>
          </a:p>
        </p:txBody>
      </p:sp>
      <p:grpSp>
        <p:nvGrpSpPr>
          <p:cNvPr id="103" name="object 10"/>
          <p:cNvGrpSpPr/>
          <p:nvPr/>
        </p:nvGrpSpPr>
        <p:grpSpPr>
          <a:xfrm>
            <a:off x="8099569" y="-654480"/>
            <a:ext cx="2949840" cy="5514480"/>
            <a:chOff x="7740000" y="-654480"/>
            <a:chExt cx="2949840" cy="5514480"/>
          </a:xfrm>
        </p:grpSpPr>
        <p:pic>
          <p:nvPicPr>
            <p:cNvPr id="104" name="object 11"/>
            <p:cNvPicPr/>
            <p:nvPr/>
          </p:nvPicPr>
          <p:blipFill>
            <a:blip r:embed="rId5"/>
            <a:stretch/>
          </p:blipFill>
          <p:spPr>
            <a:xfrm>
              <a:off x="7740000" y="1648691"/>
              <a:ext cx="1055160" cy="1181269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05" name="object 15"/>
            <p:cNvPicPr/>
            <p:nvPr/>
          </p:nvPicPr>
          <p:blipFill>
            <a:blip r:embed="rId6"/>
            <a:stretch/>
          </p:blipFill>
          <p:spPr>
            <a:xfrm>
              <a:off x="8637480" y="3823200"/>
              <a:ext cx="1053360" cy="10368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06" name="object 16"/>
            <p:cNvPicPr/>
            <p:nvPr/>
          </p:nvPicPr>
          <p:blipFill>
            <a:blip r:embed="rId7"/>
            <a:stretch/>
          </p:blipFill>
          <p:spPr>
            <a:xfrm>
              <a:off x="9852120" y="-654480"/>
              <a:ext cx="837720" cy="9507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07" name="TextBox 106"/>
          <p:cNvSpPr txBox="1"/>
          <p:nvPr/>
        </p:nvSpPr>
        <p:spPr>
          <a:xfrm>
            <a:off x="719569" y="4058640"/>
            <a:ext cx="9540000" cy="1431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ru-RU" spc="58">
                <a:latin typeface="Cambria"/>
              </a:rPr>
              <a:t>Создание</a:t>
            </a:r>
            <a:r>
              <a:rPr lang="ru-RU" spc="97">
                <a:latin typeface="Cambria"/>
              </a:rPr>
              <a:t> </a:t>
            </a:r>
            <a:r>
              <a:rPr lang="ru-RU" spc="9">
                <a:latin typeface="Cambria"/>
              </a:rPr>
              <a:t>единого</a:t>
            </a:r>
            <a:r>
              <a:rPr lang="ru-RU" spc="97">
                <a:latin typeface="Cambria"/>
              </a:rPr>
              <a:t> </a:t>
            </a:r>
            <a:r>
              <a:rPr lang="ru-RU" spc="32">
                <a:latin typeface="Cambria"/>
              </a:rPr>
              <a:t>федерального</a:t>
            </a:r>
            <a:r>
              <a:rPr lang="ru-RU" spc="123">
                <a:latin typeface="Cambria"/>
              </a:rPr>
              <a:t> </a:t>
            </a:r>
            <a:r>
              <a:rPr lang="ru-RU" spc="9">
                <a:latin typeface="Cambria"/>
              </a:rPr>
              <a:t>образовательного</a:t>
            </a:r>
            <a:r>
              <a:rPr lang="ru-RU" spc="103">
                <a:latin typeface="Cambria"/>
              </a:rPr>
              <a:t> </a:t>
            </a:r>
            <a:r>
              <a:rPr lang="ru-RU" spc="24">
                <a:latin typeface="Cambria"/>
              </a:rPr>
              <a:t>пространства </a:t>
            </a:r>
            <a:r>
              <a:rPr lang="ru-RU" spc="29">
                <a:latin typeface="Cambria"/>
              </a:rPr>
              <a:t> </a:t>
            </a:r>
            <a:r>
              <a:rPr lang="ru-RU" spc="38">
                <a:latin typeface="Cambria"/>
              </a:rPr>
              <a:t>воспитания </a:t>
            </a:r>
            <a:r>
              <a:rPr lang="ru-RU" spc="49">
                <a:latin typeface="Cambria"/>
              </a:rPr>
              <a:t>и </a:t>
            </a:r>
            <a:r>
              <a:rPr lang="ru-RU" spc="29">
                <a:latin typeface="Cambria"/>
              </a:rPr>
              <a:t>обучения </a:t>
            </a:r>
            <a:r>
              <a:rPr lang="ru-RU" spc="12">
                <a:latin typeface="Cambria"/>
              </a:rPr>
              <a:t>детей </a:t>
            </a:r>
            <a:r>
              <a:rPr lang="ru-RU" spc="-52">
                <a:latin typeface="Cambria"/>
              </a:rPr>
              <a:t>от</a:t>
            </a:r>
            <a:r>
              <a:rPr lang="ru-RU" spc="-46">
                <a:latin typeface="Cambria"/>
              </a:rPr>
              <a:t> </a:t>
            </a:r>
            <a:r>
              <a:rPr lang="ru-RU" spc="43">
                <a:latin typeface="Cambria"/>
              </a:rPr>
              <a:t>рождения </a:t>
            </a:r>
            <a:r>
              <a:rPr lang="ru-RU" spc="-21">
                <a:latin typeface="Cambria"/>
              </a:rPr>
              <a:t>до</a:t>
            </a:r>
            <a:r>
              <a:rPr lang="ru-RU" spc="-15">
                <a:latin typeface="Cambria"/>
              </a:rPr>
              <a:t> </a:t>
            </a:r>
            <a:r>
              <a:rPr lang="ru-RU" spc="38">
                <a:latin typeface="Cambria"/>
              </a:rPr>
              <a:t>поступления </a:t>
            </a:r>
            <a:r>
              <a:rPr lang="ru-RU" spc="24">
                <a:latin typeface="Cambria"/>
              </a:rPr>
              <a:t>в </a:t>
            </a:r>
            <a:r>
              <a:rPr lang="ru-RU" spc="29">
                <a:latin typeface="Cambria"/>
              </a:rPr>
              <a:t> </a:t>
            </a:r>
            <a:r>
              <a:rPr lang="ru-RU" spc="12">
                <a:latin typeface="Cambria"/>
              </a:rPr>
              <a:t>общеобразовательную</a:t>
            </a:r>
            <a:r>
              <a:rPr lang="ru-RU" spc="117">
                <a:latin typeface="Cambria"/>
              </a:rPr>
              <a:t> </a:t>
            </a:r>
            <a:r>
              <a:rPr lang="ru-RU" spc="43">
                <a:latin typeface="Cambria"/>
              </a:rPr>
              <a:t>организацию,</a:t>
            </a:r>
            <a:r>
              <a:rPr lang="ru-RU" spc="134">
                <a:latin typeface="Cambria"/>
              </a:rPr>
              <a:t> </a:t>
            </a:r>
            <a:r>
              <a:rPr lang="ru-RU" spc="18">
                <a:latin typeface="Cambria"/>
              </a:rPr>
              <a:t>обеспечивающего</a:t>
            </a:r>
            <a:r>
              <a:rPr lang="ru-RU" spc="109">
                <a:latin typeface="Cambria"/>
              </a:rPr>
              <a:t> </a:t>
            </a:r>
            <a:r>
              <a:rPr lang="ru-RU" spc="24">
                <a:latin typeface="Cambria"/>
              </a:rPr>
              <a:t>ребёнку</a:t>
            </a:r>
            <a:r>
              <a:rPr lang="ru-RU" spc="103">
                <a:latin typeface="Cambria"/>
              </a:rPr>
              <a:t> </a:t>
            </a:r>
            <a:r>
              <a:rPr lang="ru-RU" spc="52">
                <a:latin typeface="Cambria"/>
              </a:rPr>
              <a:t>и</a:t>
            </a:r>
            <a:r>
              <a:rPr lang="ru-RU" spc="103">
                <a:latin typeface="Cambria"/>
              </a:rPr>
              <a:t> </a:t>
            </a:r>
            <a:r>
              <a:rPr lang="ru-RU" spc="-7">
                <a:latin typeface="Cambria"/>
              </a:rPr>
              <a:t>его </a:t>
            </a:r>
            <a:r>
              <a:rPr lang="ru-RU" spc="-1">
                <a:latin typeface="Cambria"/>
              </a:rPr>
              <a:t> </a:t>
            </a:r>
            <a:r>
              <a:rPr lang="ru-RU" spc="24">
                <a:latin typeface="Cambria"/>
              </a:rPr>
              <a:t>родителям</a:t>
            </a:r>
            <a:r>
              <a:rPr lang="ru-RU" spc="97">
                <a:latin typeface="Cambria"/>
              </a:rPr>
              <a:t> </a:t>
            </a:r>
            <a:r>
              <a:rPr lang="ru-RU" spc="29">
                <a:latin typeface="Cambria"/>
              </a:rPr>
              <a:t>(законным</a:t>
            </a:r>
            <a:r>
              <a:rPr lang="ru-RU" spc="94">
                <a:latin typeface="Cambria"/>
              </a:rPr>
              <a:t> </a:t>
            </a:r>
            <a:r>
              <a:rPr lang="ru-RU" spc="29">
                <a:latin typeface="Cambria"/>
              </a:rPr>
              <a:t>представителям)</a:t>
            </a:r>
            <a:r>
              <a:rPr lang="ru-RU" spc="109">
                <a:latin typeface="Cambria"/>
              </a:rPr>
              <a:t> </a:t>
            </a:r>
            <a:r>
              <a:rPr lang="ru-RU" spc="52">
                <a:latin typeface="Cambria"/>
              </a:rPr>
              <a:t>равные,</a:t>
            </a:r>
            <a:r>
              <a:rPr lang="ru-RU" spc="97">
                <a:latin typeface="Cambria"/>
              </a:rPr>
              <a:t> </a:t>
            </a:r>
            <a:r>
              <a:rPr lang="ru-RU" spc="32">
                <a:latin typeface="Cambria"/>
              </a:rPr>
              <a:t>качественные</a:t>
            </a:r>
            <a:r>
              <a:rPr lang="ru-RU" spc="94">
                <a:latin typeface="Cambria"/>
              </a:rPr>
              <a:t> </a:t>
            </a:r>
            <a:r>
              <a:rPr lang="ru-RU" spc="32">
                <a:latin typeface="Cambria"/>
              </a:rPr>
              <a:t>условия </a:t>
            </a:r>
            <a:r>
              <a:rPr lang="ru-RU" spc="-386">
                <a:latin typeface="Cambria"/>
              </a:rPr>
              <a:t> </a:t>
            </a:r>
            <a:r>
              <a:rPr lang="ru-RU" spc="12">
                <a:latin typeface="Cambria"/>
              </a:rPr>
              <a:t>дошкольного</a:t>
            </a:r>
            <a:r>
              <a:rPr lang="ru-RU" spc="94">
                <a:latin typeface="Cambria"/>
              </a:rPr>
              <a:t> </a:t>
            </a:r>
            <a:r>
              <a:rPr lang="ru-RU" spc="38">
                <a:latin typeface="Cambria"/>
              </a:rPr>
              <a:t>образования,</a:t>
            </a:r>
            <a:r>
              <a:rPr lang="ru-RU" spc="109">
                <a:latin typeface="Cambria"/>
              </a:rPr>
              <a:t> </a:t>
            </a:r>
            <a:r>
              <a:rPr lang="ru-RU" spc="38">
                <a:latin typeface="Cambria"/>
              </a:rPr>
              <a:t>вне</a:t>
            </a:r>
            <a:r>
              <a:rPr lang="ru-RU" spc="94">
                <a:latin typeface="Cambria"/>
              </a:rPr>
              <a:t> </a:t>
            </a:r>
            <a:r>
              <a:rPr lang="ru-RU" spc="18">
                <a:latin typeface="Cambria"/>
              </a:rPr>
              <a:t>зависимости</a:t>
            </a:r>
            <a:r>
              <a:rPr lang="ru-RU" spc="103">
                <a:latin typeface="Cambria"/>
              </a:rPr>
              <a:t> </a:t>
            </a:r>
            <a:r>
              <a:rPr lang="ru-RU" spc="-52">
                <a:latin typeface="Cambria"/>
              </a:rPr>
              <a:t>от</a:t>
            </a:r>
            <a:r>
              <a:rPr lang="ru-RU" spc="94">
                <a:latin typeface="Cambria"/>
              </a:rPr>
              <a:t> </a:t>
            </a:r>
            <a:r>
              <a:rPr lang="ru-RU" spc="29">
                <a:latin typeface="Cambria"/>
              </a:rPr>
              <a:t>места</a:t>
            </a:r>
            <a:r>
              <a:rPr lang="ru-RU" spc="103">
                <a:latin typeface="Cambria"/>
              </a:rPr>
              <a:t> </a:t>
            </a:r>
            <a:r>
              <a:rPr lang="ru-RU" spc="58">
                <a:latin typeface="Cambria"/>
              </a:rPr>
              <a:t>проживания</a:t>
            </a:r>
            <a:endParaRPr lang="ru-RU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object 5"/>
          <p:cNvGrpSpPr/>
          <p:nvPr/>
        </p:nvGrpSpPr>
        <p:grpSpPr>
          <a:xfrm>
            <a:off x="362089" y="696600"/>
            <a:ext cx="9985320" cy="500040"/>
            <a:chOff x="2520" y="696600"/>
            <a:chExt cx="9985320" cy="436320"/>
          </a:xfrm>
        </p:grpSpPr>
        <p:sp>
          <p:nvSpPr>
            <p:cNvPr id="109" name="object 8"/>
            <p:cNvSpPr/>
            <p:nvPr/>
          </p:nvSpPr>
          <p:spPr>
            <a:xfrm>
              <a:off x="45360" y="696600"/>
              <a:ext cx="9942480" cy="386640"/>
            </a:xfrm>
            <a:custGeom>
              <a:avLst/>
              <a:gdLst>
                <a:gd name="textAreaLeft" fmla="*/ 0 w 9942480"/>
                <a:gd name="textAreaRight" fmla="*/ 9942840 w 9942480"/>
                <a:gd name="textAreaTop" fmla="*/ 0 h 386640"/>
                <a:gd name="textAreaBottom" fmla="*/ 387000 h 386640"/>
              </a:gdLst>
              <a:ahLst/>
              <a:cxnLst/>
              <a:rect l="textAreaLeft" t="textAreaTop" r="textAreaRight" b="textAreaBottom"/>
              <a:pathLst>
                <a:path w="12026265" h="467994">
                  <a:moveTo>
                    <a:pt x="11947906" y="0"/>
                  </a:moveTo>
                  <a:lnTo>
                    <a:pt x="77978" y="0"/>
                  </a:lnTo>
                  <a:lnTo>
                    <a:pt x="47625" y="6129"/>
                  </a:lnTo>
                  <a:lnTo>
                    <a:pt x="22838" y="22844"/>
                  </a:lnTo>
                  <a:lnTo>
                    <a:pt x="6127" y="47630"/>
                  </a:lnTo>
                  <a:lnTo>
                    <a:pt x="0" y="77977"/>
                  </a:lnTo>
                  <a:lnTo>
                    <a:pt x="0" y="389889"/>
                  </a:lnTo>
                  <a:lnTo>
                    <a:pt x="6127" y="420237"/>
                  </a:lnTo>
                  <a:lnTo>
                    <a:pt x="22838" y="445023"/>
                  </a:lnTo>
                  <a:lnTo>
                    <a:pt x="47625" y="461738"/>
                  </a:lnTo>
                  <a:lnTo>
                    <a:pt x="77978" y="467867"/>
                  </a:lnTo>
                  <a:lnTo>
                    <a:pt x="11947906" y="467867"/>
                  </a:lnTo>
                  <a:lnTo>
                    <a:pt x="11978253" y="461738"/>
                  </a:lnTo>
                  <a:lnTo>
                    <a:pt x="12003039" y="445023"/>
                  </a:lnTo>
                  <a:lnTo>
                    <a:pt x="12019754" y="420237"/>
                  </a:lnTo>
                  <a:lnTo>
                    <a:pt x="12025884" y="389889"/>
                  </a:lnTo>
                  <a:lnTo>
                    <a:pt x="12025884" y="77977"/>
                  </a:lnTo>
                  <a:lnTo>
                    <a:pt x="12019754" y="47630"/>
                  </a:lnTo>
                  <a:lnTo>
                    <a:pt x="12003039" y="22844"/>
                  </a:lnTo>
                  <a:lnTo>
                    <a:pt x="11978253" y="6129"/>
                  </a:lnTo>
                  <a:lnTo>
                    <a:pt x="11947906" y="0"/>
                  </a:lnTo>
                  <a:close/>
                </a:path>
              </a:pathLst>
            </a:custGeom>
            <a:solidFill>
              <a:srgbClr val="5B9BD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0" name="object 13"/>
            <p:cNvSpPr/>
            <p:nvPr/>
          </p:nvSpPr>
          <p:spPr>
            <a:xfrm>
              <a:off x="45360" y="696600"/>
              <a:ext cx="9942480" cy="386640"/>
            </a:xfrm>
            <a:custGeom>
              <a:avLst/>
              <a:gdLst>
                <a:gd name="textAreaLeft" fmla="*/ 0 w 9942480"/>
                <a:gd name="textAreaRight" fmla="*/ 9942840 w 9942480"/>
                <a:gd name="textAreaTop" fmla="*/ 0 h 386640"/>
                <a:gd name="textAreaBottom" fmla="*/ 387000 h 386640"/>
              </a:gdLst>
              <a:ahLst/>
              <a:cxnLst/>
              <a:rect l="textAreaLeft" t="textAreaTop" r="textAreaRight" b="textAreaBottom"/>
              <a:pathLst>
                <a:path w="12026265" h="467994">
                  <a:moveTo>
                    <a:pt x="0" y="77977"/>
                  </a:moveTo>
                  <a:lnTo>
                    <a:pt x="6127" y="47630"/>
                  </a:lnTo>
                  <a:lnTo>
                    <a:pt x="22838" y="22844"/>
                  </a:lnTo>
                  <a:lnTo>
                    <a:pt x="47625" y="6129"/>
                  </a:lnTo>
                  <a:lnTo>
                    <a:pt x="77978" y="0"/>
                  </a:lnTo>
                  <a:lnTo>
                    <a:pt x="11947906" y="0"/>
                  </a:lnTo>
                  <a:lnTo>
                    <a:pt x="11978253" y="6129"/>
                  </a:lnTo>
                  <a:lnTo>
                    <a:pt x="12003039" y="22844"/>
                  </a:lnTo>
                  <a:lnTo>
                    <a:pt x="12019754" y="47630"/>
                  </a:lnTo>
                  <a:lnTo>
                    <a:pt x="12025884" y="77977"/>
                  </a:lnTo>
                  <a:lnTo>
                    <a:pt x="12025884" y="389889"/>
                  </a:lnTo>
                  <a:lnTo>
                    <a:pt x="12019754" y="420237"/>
                  </a:lnTo>
                  <a:lnTo>
                    <a:pt x="12003039" y="445023"/>
                  </a:lnTo>
                  <a:lnTo>
                    <a:pt x="11978253" y="461738"/>
                  </a:lnTo>
                  <a:lnTo>
                    <a:pt x="11947906" y="467867"/>
                  </a:lnTo>
                  <a:lnTo>
                    <a:pt x="77978" y="467867"/>
                  </a:lnTo>
                  <a:lnTo>
                    <a:pt x="47625" y="461738"/>
                  </a:lnTo>
                  <a:lnTo>
                    <a:pt x="22838" y="445023"/>
                  </a:lnTo>
                  <a:lnTo>
                    <a:pt x="6127" y="420237"/>
                  </a:lnTo>
                  <a:lnTo>
                    <a:pt x="0" y="389889"/>
                  </a:lnTo>
                  <a:lnTo>
                    <a:pt x="0" y="77977"/>
                  </a:lnTo>
                  <a:close/>
                </a:path>
              </a:pathLst>
            </a:custGeom>
            <a:noFill/>
            <a:ln w="12192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111" name="object 17"/>
            <p:cNvPicPr/>
            <p:nvPr/>
          </p:nvPicPr>
          <p:blipFill>
            <a:blip r:embed="rId2"/>
            <a:stretch/>
          </p:blipFill>
          <p:spPr>
            <a:xfrm>
              <a:off x="2520" y="707760"/>
              <a:ext cx="392400" cy="425160"/>
            </a:xfrm>
            <a:prstGeom prst="rect">
              <a:avLst/>
            </a:prstGeom>
            <a:ln w="0">
              <a:noFill/>
            </a:ln>
          </p:spPr>
        </p:pic>
      </p:grpSp>
      <p:grpSp>
        <p:nvGrpSpPr>
          <p:cNvPr id="112" name="object 32"/>
          <p:cNvGrpSpPr/>
          <p:nvPr/>
        </p:nvGrpSpPr>
        <p:grpSpPr>
          <a:xfrm>
            <a:off x="376849" y="1832040"/>
            <a:ext cx="9985320" cy="437760"/>
            <a:chOff x="17280" y="1832040"/>
            <a:chExt cx="9985320" cy="437760"/>
          </a:xfrm>
        </p:grpSpPr>
        <p:sp>
          <p:nvSpPr>
            <p:cNvPr id="113" name="object 33"/>
            <p:cNvSpPr/>
            <p:nvPr/>
          </p:nvSpPr>
          <p:spPr>
            <a:xfrm>
              <a:off x="60120" y="1832040"/>
              <a:ext cx="9942480" cy="386640"/>
            </a:xfrm>
            <a:custGeom>
              <a:avLst/>
              <a:gdLst>
                <a:gd name="textAreaLeft" fmla="*/ 0 w 9942480"/>
                <a:gd name="textAreaRight" fmla="*/ 9942840 w 9942480"/>
                <a:gd name="textAreaTop" fmla="*/ 0 h 386640"/>
                <a:gd name="textAreaBottom" fmla="*/ 387000 h 386640"/>
              </a:gdLst>
              <a:ahLst/>
              <a:cxnLst/>
              <a:rect l="textAreaLeft" t="textAreaTop" r="textAreaRight" b="textAreaBottom"/>
              <a:pathLst>
                <a:path w="12026265" h="467994">
                  <a:moveTo>
                    <a:pt x="11947906" y="0"/>
                  </a:moveTo>
                  <a:lnTo>
                    <a:pt x="77978" y="0"/>
                  </a:lnTo>
                  <a:lnTo>
                    <a:pt x="47625" y="6129"/>
                  </a:lnTo>
                  <a:lnTo>
                    <a:pt x="22838" y="22844"/>
                  </a:lnTo>
                  <a:lnTo>
                    <a:pt x="6127" y="47630"/>
                  </a:lnTo>
                  <a:lnTo>
                    <a:pt x="0" y="77977"/>
                  </a:lnTo>
                  <a:lnTo>
                    <a:pt x="0" y="389889"/>
                  </a:lnTo>
                  <a:lnTo>
                    <a:pt x="6127" y="420237"/>
                  </a:lnTo>
                  <a:lnTo>
                    <a:pt x="22838" y="445023"/>
                  </a:lnTo>
                  <a:lnTo>
                    <a:pt x="47625" y="461738"/>
                  </a:lnTo>
                  <a:lnTo>
                    <a:pt x="77978" y="467867"/>
                  </a:lnTo>
                  <a:lnTo>
                    <a:pt x="11947906" y="467867"/>
                  </a:lnTo>
                  <a:lnTo>
                    <a:pt x="11978253" y="461738"/>
                  </a:lnTo>
                  <a:lnTo>
                    <a:pt x="12003039" y="445023"/>
                  </a:lnTo>
                  <a:lnTo>
                    <a:pt x="12019754" y="420237"/>
                  </a:lnTo>
                  <a:lnTo>
                    <a:pt x="12025884" y="389889"/>
                  </a:lnTo>
                  <a:lnTo>
                    <a:pt x="12025884" y="77977"/>
                  </a:lnTo>
                  <a:lnTo>
                    <a:pt x="12019754" y="47630"/>
                  </a:lnTo>
                  <a:lnTo>
                    <a:pt x="12003039" y="22844"/>
                  </a:lnTo>
                  <a:lnTo>
                    <a:pt x="11978253" y="6129"/>
                  </a:lnTo>
                  <a:lnTo>
                    <a:pt x="11947906" y="0"/>
                  </a:lnTo>
                  <a:close/>
                </a:path>
              </a:pathLst>
            </a:custGeom>
            <a:solidFill>
              <a:srgbClr val="5B9BD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4" name="object 34"/>
            <p:cNvSpPr/>
            <p:nvPr/>
          </p:nvSpPr>
          <p:spPr>
            <a:xfrm>
              <a:off x="60120" y="1832040"/>
              <a:ext cx="9942480" cy="386640"/>
            </a:xfrm>
            <a:custGeom>
              <a:avLst/>
              <a:gdLst>
                <a:gd name="textAreaLeft" fmla="*/ 0 w 9942480"/>
                <a:gd name="textAreaRight" fmla="*/ 9942840 w 9942480"/>
                <a:gd name="textAreaTop" fmla="*/ 0 h 386640"/>
                <a:gd name="textAreaBottom" fmla="*/ 387000 h 386640"/>
              </a:gdLst>
              <a:ahLst/>
              <a:cxnLst/>
              <a:rect l="textAreaLeft" t="textAreaTop" r="textAreaRight" b="textAreaBottom"/>
              <a:pathLst>
                <a:path w="12026265" h="467994">
                  <a:moveTo>
                    <a:pt x="0" y="77977"/>
                  </a:moveTo>
                  <a:lnTo>
                    <a:pt x="6127" y="47630"/>
                  </a:lnTo>
                  <a:lnTo>
                    <a:pt x="22838" y="22844"/>
                  </a:lnTo>
                  <a:lnTo>
                    <a:pt x="47625" y="6129"/>
                  </a:lnTo>
                  <a:lnTo>
                    <a:pt x="77978" y="0"/>
                  </a:lnTo>
                  <a:lnTo>
                    <a:pt x="11947906" y="0"/>
                  </a:lnTo>
                  <a:lnTo>
                    <a:pt x="11978253" y="6129"/>
                  </a:lnTo>
                  <a:lnTo>
                    <a:pt x="12003039" y="22844"/>
                  </a:lnTo>
                  <a:lnTo>
                    <a:pt x="12019754" y="47630"/>
                  </a:lnTo>
                  <a:lnTo>
                    <a:pt x="12025884" y="77977"/>
                  </a:lnTo>
                  <a:lnTo>
                    <a:pt x="12025884" y="389889"/>
                  </a:lnTo>
                  <a:lnTo>
                    <a:pt x="12019754" y="420237"/>
                  </a:lnTo>
                  <a:lnTo>
                    <a:pt x="12003039" y="445023"/>
                  </a:lnTo>
                  <a:lnTo>
                    <a:pt x="11978253" y="461738"/>
                  </a:lnTo>
                  <a:lnTo>
                    <a:pt x="11947906" y="467867"/>
                  </a:lnTo>
                  <a:lnTo>
                    <a:pt x="77978" y="467867"/>
                  </a:lnTo>
                  <a:lnTo>
                    <a:pt x="47625" y="461738"/>
                  </a:lnTo>
                  <a:lnTo>
                    <a:pt x="22838" y="445023"/>
                  </a:lnTo>
                  <a:lnTo>
                    <a:pt x="6127" y="420237"/>
                  </a:lnTo>
                  <a:lnTo>
                    <a:pt x="0" y="389889"/>
                  </a:lnTo>
                  <a:lnTo>
                    <a:pt x="0" y="77977"/>
                  </a:lnTo>
                  <a:close/>
                </a:path>
              </a:pathLst>
            </a:custGeom>
            <a:noFill/>
            <a:ln w="12192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115" name="object 35"/>
            <p:cNvPicPr/>
            <p:nvPr/>
          </p:nvPicPr>
          <p:blipFill>
            <a:blip r:embed="rId3"/>
            <a:stretch/>
          </p:blipFill>
          <p:spPr>
            <a:xfrm>
              <a:off x="17280" y="1844640"/>
              <a:ext cx="476640" cy="425160"/>
            </a:xfrm>
            <a:prstGeom prst="rect">
              <a:avLst/>
            </a:prstGeom>
            <a:ln w="0">
              <a:noFill/>
            </a:ln>
          </p:spPr>
        </p:pic>
      </p:grpSp>
      <p:grpSp>
        <p:nvGrpSpPr>
          <p:cNvPr id="116" name="object 36"/>
          <p:cNvGrpSpPr/>
          <p:nvPr/>
        </p:nvGrpSpPr>
        <p:grpSpPr>
          <a:xfrm>
            <a:off x="376849" y="3716640"/>
            <a:ext cx="9985320" cy="436320"/>
            <a:chOff x="17280" y="3716640"/>
            <a:chExt cx="9985320" cy="436320"/>
          </a:xfrm>
        </p:grpSpPr>
        <p:sp>
          <p:nvSpPr>
            <p:cNvPr id="117" name="object 37"/>
            <p:cNvSpPr/>
            <p:nvPr/>
          </p:nvSpPr>
          <p:spPr>
            <a:xfrm>
              <a:off x="60120" y="3716640"/>
              <a:ext cx="9942480" cy="386640"/>
            </a:xfrm>
            <a:custGeom>
              <a:avLst/>
              <a:gdLst>
                <a:gd name="textAreaLeft" fmla="*/ 0 w 9942480"/>
                <a:gd name="textAreaRight" fmla="*/ 9942840 w 9942480"/>
                <a:gd name="textAreaTop" fmla="*/ 0 h 386640"/>
                <a:gd name="textAreaBottom" fmla="*/ 387000 h 386640"/>
              </a:gdLst>
              <a:ahLst/>
              <a:cxnLst/>
              <a:rect l="textAreaLeft" t="textAreaTop" r="textAreaRight" b="textAreaBottom"/>
              <a:pathLst>
                <a:path w="12026265" h="467995">
                  <a:moveTo>
                    <a:pt x="11947906" y="0"/>
                  </a:moveTo>
                  <a:lnTo>
                    <a:pt x="77978" y="0"/>
                  </a:lnTo>
                  <a:lnTo>
                    <a:pt x="47625" y="6129"/>
                  </a:lnTo>
                  <a:lnTo>
                    <a:pt x="22838" y="22844"/>
                  </a:lnTo>
                  <a:lnTo>
                    <a:pt x="6127" y="47630"/>
                  </a:lnTo>
                  <a:lnTo>
                    <a:pt x="0" y="77977"/>
                  </a:lnTo>
                  <a:lnTo>
                    <a:pt x="0" y="389889"/>
                  </a:lnTo>
                  <a:lnTo>
                    <a:pt x="6127" y="420237"/>
                  </a:lnTo>
                  <a:lnTo>
                    <a:pt x="22838" y="445023"/>
                  </a:lnTo>
                  <a:lnTo>
                    <a:pt x="47625" y="461738"/>
                  </a:lnTo>
                  <a:lnTo>
                    <a:pt x="77978" y="467868"/>
                  </a:lnTo>
                  <a:lnTo>
                    <a:pt x="11947906" y="467868"/>
                  </a:lnTo>
                  <a:lnTo>
                    <a:pt x="11978253" y="461738"/>
                  </a:lnTo>
                  <a:lnTo>
                    <a:pt x="12003039" y="445023"/>
                  </a:lnTo>
                  <a:lnTo>
                    <a:pt x="12019754" y="420237"/>
                  </a:lnTo>
                  <a:lnTo>
                    <a:pt x="12025884" y="389889"/>
                  </a:lnTo>
                  <a:lnTo>
                    <a:pt x="12025884" y="77977"/>
                  </a:lnTo>
                  <a:lnTo>
                    <a:pt x="12019754" y="47630"/>
                  </a:lnTo>
                  <a:lnTo>
                    <a:pt x="12003039" y="22844"/>
                  </a:lnTo>
                  <a:lnTo>
                    <a:pt x="11978253" y="6129"/>
                  </a:lnTo>
                  <a:lnTo>
                    <a:pt x="11947906" y="0"/>
                  </a:lnTo>
                  <a:close/>
                </a:path>
              </a:pathLst>
            </a:custGeom>
            <a:solidFill>
              <a:srgbClr val="5B9BD4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8" name="object 38"/>
            <p:cNvSpPr/>
            <p:nvPr/>
          </p:nvSpPr>
          <p:spPr>
            <a:xfrm>
              <a:off x="60120" y="3716640"/>
              <a:ext cx="9942480" cy="386640"/>
            </a:xfrm>
            <a:custGeom>
              <a:avLst/>
              <a:gdLst>
                <a:gd name="textAreaLeft" fmla="*/ 0 w 9942480"/>
                <a:gd name="textAreaRight" fmla="*/ 9942840 w 9942480"/>
                <a:gd name="textAreaTop" fmla="*/ 0 h 386640"/>
                <a:gd name="textAreaBottom" fmla="*/ 387000 h 386640"/>
              </a:gdLst>
              <a:ahLst/>
              <a:cxnLst/>
              <a:rect l="textAreaLeft" t="textAreaTop" r="textAreaRight" b="textAreaBottom"/>
              <a:pathLst>
                <a:path w="12026265" h="467995">
                  <a:moveTo>
                    <a:pt x="0" y="77977"/>
                  </a:moveTo>
                  <a:lnTo>
                    <a:pt x="6127" y="47630"/>
                  </a:lnTo>
                  <a:lnTo>
                    <a:pt x="22838" y="22844"/>
                  </a:lnTo>
                  <a:lnTo>
                    <a:pt x="47625" y="6129"/>
                  </a:lnTo>
                  <a:lnTo>
                    <a:pt x="77978" y="0"/>
                  </a:lnTo>
                  <a:lnTo>
                    <a:pt x="11947906" y="0"/>
                  </a:lnTo>
                  <a:lnTo>
                    <a:pt x="11978253" y="6129"/>
                  </a:lnTo>
                  <a:lnTo>
                    <a:pt x="12003039" y="22844"/>
                  </a:lnTo>
                  <a:lnTo>
                    <a:pt x="12019754" y="47630"/>
                  </a:lnTo>
                  <a:lnTo>
                    <a:pt x="12025884" y="77977"/>
                  </a:lnTo>
                  <a:lnTo>
                    <a:pt x="12025884" y="389889"/>
                  </a:lnTo>
                  <a:lnTo>
                    <a:pt x="12019754" y="420237"/>
                  </a:lnTo>
                  <a:lnTo>
                    <a:pt x="12003039" y="445023"/>
                  </a:lnTo>
                  <a:lnTo>
                    <a:pt x="11978253" y="461738"/>
                  </a:lnTo>
                  <a:lnTo>
                    <a:pt x="11947906" y="467868"/>
                  </a:lnTo>
                  <a:lnTo>
                    <a:pt x="77978" y="467868"/>
                  </a:lnTo>
                  <a:lnTo>
                    <a:pt x="47625" y="461738"/>
                  </a:lnTo>
                  <a:lnTo>
                    <a:pt x="22838" y="445023"/>
                  </a:lnTo>
                  <a:lnTo>
                    <a:pt x="6127" y="420237"/>
                  </a:lnTo>
                  <a:lnTo>
                    <a:pt x="0" y="389889"/>
                  </a:lnTo>
                  <a:lnTo>
                    <a:pt x="0" y="77977"/>
                  </a:lnTo>
                  <a:close/>
                </a:path>
              </a:pathLst>
            </a:custGeom>
            <a:noFill/>
            <a:ln w="12192">
              <a:solidFill>
                <a:srgbClr val="FFFF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119" name="object 39"/>
            <p:cNvPicPr/>
            <p:nvPr/>
          </p:nvPicPr>
          <p:blipFill>
            <a:blip r:embed="rId4"/>
            <a:stretch/>
          </p:blipFill>
          <p:spPr>
            <a:xfrm>
              <a:off x="17280" y="3727800"/>
              <a:ext cx="560880" cy="4251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20" name="object 40"/>
          <p:cNvSpPr/>
          <p:nvPr/>
        </p:nvSpPr>
        <p:spPr>
          <a:xfrm>
            <a:off x="1" y="625320"/>
            <a:ext cx="10688594" cy="519950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47960" rIns="0" bIns="0" anchor="t">
            <a:spAutoFit/>
          </a:bodyPr>
          <a:lstStyle/>
          <a:p>
            <a:pPr marL="11880">
              <a:spcBef>
                <a:spcPts val="1165"/>
              </a:spcBef>
              <a:buClr>
                <a:srgbClr val="1F4E79"/>
              </a:buClr>
              <a:buSzPct val="90000"/>
              <a:tabLst>
                <a:tab pos="307800" algn="l"/>
                <a:tab pos="309240" algn="l"/>
              </a:tabLst>
            </a:pPr>
            <a:r>
              <a:rPr lang="ru-RU" sz="2000" b="1" spc="123" dirty="0" smtClean="0">
                <a:solidFill>
                  <a:srgbClr val="1F4E79"/>
                </a:solidFill>
                <a:latin typeface="Cambria"/>
              </a:rPr>
              <a:t>         Целевой</a:t>
            </a:r>
            <a:r>
              <a:rPr lang="ru-RU" sz="2000" b="1" spc="58" dirty="0" smtClean="0">
                <a:solidFill>
                  <a:srgbClr val="1F4E79"/>
                </a:solidFill>
                <a:latin typeface="Cambria"/>
              </a:rPr>
              <a:t> </a:t>
            </a:r>
            <a:r>
              <a:rPr lang="ru-RU" sz="2000" b="1" spc="103" dirty="0">
                <a:solidFill>
                  <a:srgbClr val="1F4E79"/>
                </a:solidFill>
                <a:latin typeface="Cambria"/>
              </a:rPr>
              <a:t>раздел</a:t>
            </a:r>
            <a:endParaRPr lang="ru-RU" sz="2000" spc="-1" dirty="0">
              <a:latin typeface="Arial"/>
            </a:endParaRPr>
          </a:p>
          <a:p>
            <a:pPr marL="417240" lvl="1" indent="-114840">
              <a:spcBef>
                <a:spcPts val="751"/>
              </a:spcBef>
              <a:buClr>
                <a:srgbClr val="000000"/>
              </a:buClr>
              <a:buSzPct val="93000"/>
              <a:buFont typeface="Symbol" charset="2"/>
              <a:buChar char=""/>
              <a:tabLst>
                <a:tab pos="417960" algn="l"/>
              </a:tabLst>
            </a:pPr>
            <a:r>
              <a:rPr lang="ru-RU" sz="1100" spc="89" dirty="0">
                <a:latin typeface="Cambria"/>
              </a:rPr>
              <a:t>Цели,</a:t>
            </a:r>
            <a:r>
              <a:rPr lang="ru-RU" sz="1100" spc="52" dirty="0">
                <a:latin typeface="Cambria"/>
              </a:rPr>
              <a:t> </a:t>
            </a:r>
            <a:r>
              <a:rPr lang="ru-RU" sz="1100" spc="58" dirty="0">
                <a:latin typeface="Cambria"/>
              </a:rPr>
              <a:t>задачи, </a:t>
            </a:r>
            <a:r>
              <a:rPr lang="ru-RU" sz="1100" spc="49" dirty="0">
                <a:latin typeface="Cambria"/>
              </a:rPr>
              <a:t>принципы</a:t>
            </a:r>
            <a:r>
              <a:rPr lang="ru-RU" sz="1100" spc="38" dirty="0">
                <a:latin typeface="Cambria"/>
              </a:rPr>
              <a:t> </a:t>
            </a:r>
            <a:r>
              <a:rPr lang="ru-RU" sz="1100" spc="29" dirty="0">
                <a:latin typeface="Cambria"/>
              </a:rPr>
              <a:t>формирования</a:t>
            </a:r>
            <a:r>
              <a:rPr lang="ru-RU" sz="1100" spc="49" dirty="0">
                <a:latin typeface="Cambria"/>
              </a:rPr>
              <a:t> </a:t>
            </a:r>
            <a:r>
              <a:rPr lang="ru-RU" sz="1100" spc="43" dirty="0">
                <a:latin typeface="Cambria"/>
              </a:rPr>
              <a:t>Программы</a:t>
            </a:r>
            <a:endParaRPr lang="ru-RU" sz="1100" spc="-1" dirty="0">
              <a:latin typeface="Arial"/>
            </a:endParaRPr>
          </a:p>
          <a:p>
            <a:pPr marL="417240" lvl="1" indent="-114480">
              <a:lnSpc>
                <a:spcPts val="1519"/>
              </a:lnSpc>
              <a:spcBef>
                <a:spcPts val="354"/>
              </a:spcBef>
              <a:buClr>
                <a:srgbClr val="000000"/>
              </a:buClr>
              <a:buSzPct val="93000"/>
              <a:buFont typeface="Symbol" charset="2"/>
              <a:buChar char=""/>
              <a:tabLst>
                <a:tab pos="417960" algn="l"/>
              </a:tabLst>
            </a:pPr>
            <a:r>
              <a:rPr lang="ru-RU" sz="1100" spc="52" dirty="0">
                <a:latin typeface="Cambria"/>
              </a:rPr>
              <a:t>Планируемые</a:t>
            </a:r>
            <a:r>
              <a:rPr lang="ru-RU" sz="1100" spc="49" dirty="0">
                <a:latin typeface="Cambria"/>
              </a:rPr>
              <a:t> </a:t>
            </a:r>
            <a:r>
              <a:rPr lang="ru-RU" sz="1100" spc="18" dirty="0">
                <a:latin typeface="Cambria"/>
              </a:rPr>
              <a:t>результаты</a:t>
            </a:r>
            <a:r>
              <a:rPr lang="ru-RU" sz="1100" spc="52" dirty="0">
                <a:latin typeface="Cambria"/>
              </a:rPr>
              <a:t> </a:t>
            </a:r>
            <a:r>
              <a:rPr lang="ru-RU" sz="1100" spc="12" dirty="0">
                <a:latin typeface="Cambria"/>
              </a:rPr>
              <a:t>освоения</a:t>
            </a:r>
            <a:r>
              <a:rPr lang="ru-RU" sz="1100" spc="49" dirty="0">
                <a:latin typeface="Cambria"/>
              </a:rPr>
              <a:t> </a:t>
            </a:r>
            <a:r>
              <a:rPr lang="ru-RU" sz="1100" spc="43" dirty="0">
                <a:latin typeface="Cambria"/>
              </a:rPr>
              <a:t>Программы</a:t>
            </a:r>
            <a:r>
              <a:rPr lang="ru-RU" sz="1100" spc="69" dirty="0">
                <a:latin typeface="Cambria"/>
              </a:rPr>
              <a:t> </a:t>
            </a:r>
            <a:r>
              <a:rPr lang="ru-RU" sz="1100" spc="18" dirty="0">
                <a:latin typeface="Cambria"/>
              </a:rPr>
              <a:t>в</a:t>
            </a:r>
            <a:r>
              <a:rPr lang="ru-RU" sz="1100" spc="89" dirty="0">
                <a:latin typeface="Cambria"/>
              </a:rPr>
              <a:t> </a:t>
            </a:r>
            <a:r>
              <a:rPr lang="ru-RU" sz="1100" spc="38" dirty="0">
                <a:latin typeface="Cambria"/>
              </a:rPr>
              <a:t>младенческом,</a:t>
            </a:r>
            <a:r>
              <a:rPr lang="ru-RU" sz="1100" spc="52" dirty="0">
                <a:latin typeface="Cambria"/>
              </a:rPr>
              <a:t> раннем,</a:t>
            </a:r>
            <a:r>
              <a:rPr lang="ru-RU" sz="1100" spc="77" dirty="0">
                <a:latin typeface="Cambria"/>
              </a:rPr>
              <a:t> </a:t>
            </a:r>
            <a:r>
              <a:rPr lang="ru-RU" sz="1100" spc="18" dirty="0">
                <a:latin typeface="Cambria"/>
              </a:rPr>
              <a:t>дошкольном</a:t>
            </a:r>
            <a:r>
              <a:rPr lang="ru-RU" sz="1100" spc="52" dirty="0">
                <a:latin typeface="Cambria"/>
              </a:rPr>
              <a:t> </a:t>
            </a:r>
            <a:r>
              <a:rPr lang="ru-RU" sz="1100" spc="32" dirty="0">
                <a:latin typeface="Cambria"/>
              </a:rPr>
              <a:t>возрастах,</a:t>
            </a:r>
            <a:r>
              <a:rPr lang="ru-RU" sz="1100" spc="52" dirty="0">
                <a:latin typeface="Cambria"/>
              </a:rPr>
              <a:t> </a:t>
            </a:r>
            <a:r>
              <a:rPr lang="ru-RU" sz="1100" spc="94" dirty="0">
                <a:latin typeface="Cambria"/>
              </a:rPr>
              <a:t>а</a:t>
            </a:r>
            <a:r>
              <a:rPr lang="ru-RU" sz="1100" spc="83" dirty="0">
                <a:latin typeface="Cambria"/>
              </a:rPr>
              <a:t> </a:t>
            </a:r>
            <a:r>
              <a:rPr lang="ru-RU" sz="1100" spc="49" dirty="0">
                <a:latin typeface="Cambria"/>
              </a:rPr>
              <a:t>также</a:t>
            </a:r>
            <a:r>
              <a:rPr lang="ru-RU" sz="1100" spc="77" dirty="0">
                <a:latin typeface="Cambria"/>
              </a:rPr>
              <a:t> </a:t>
            </a:r>
            <a:r>
              <a:rPr lang="ru-RU" sz="1100" spc="69" dirty="0">
                <a:latin typeface="Cambria"/>
              </a:rPr>
              <a:t>на</a:t>
            </a:r>
            <a:r>
              <a:rPr lang="ru-RU" sz="1100" spc="83" dirty="0">
                <a:latin typeface="Cambria"/>
              </a:rPr>
              <a:t> </a:t>
            </a:r>
            <a:r>
              <a:rPr lang="ru-RU" sz="1100" spc="18" dirty="0">
                <a:latin typeface="Cambria"/>
              </a:rPr>
              <a:t>этапе</a:t>
            </a:r>
            <a:r>
              <a:rPr lang="ru-RU" sz="1100" spc="77" dirty="0">
                <a:latin typeface="Cambria"/>
              </a:rPr>
              <a:t> </a:t>
            </a:r>
            <a:r>
              <a:rPr lang="ru-RU" sz="1100" spc="43" dirty="0">
                <a:latin typeface="Cambria"/>
              </a:rPr>
              <a:t>завершения </a:t>
            </a:r>
            <a:r>
              <a:rPr lang="ru-RU" sz="1100" spc="-296" dirty="0">
                <a:latin typeface="Cambria"/>
              </a:rPr>
              <a:t> </a:t>
            </a:r>
            <a:r>
              <a:rPr lang="ru-RU" sz="1100" spc="12" dirty="0">
                <a:latin typeface="Cambria"/>
              </a:rPr>
              <a:t>освоения</a:t>
            </a:r>
            <a:r>
              <a:rPr lang="ru-RU" sz="1100" spc="38" dirty="0">
                <a:latin typeface="Cambria"/>
              </a:rPr>
              <a:t> </a:t>
            </a:r>
            <a:r>
              <a:rPr lang="ru-RU" sz="1100" spc="43" dirty="0" smtClean="0">
                <a:latin typeface="Cambria"/>
              </a:rPr>
              <a:t>Программы</a:t>
            </a:r>
            <a:endParaRPr lang="ru-RU" sz="1100" spc="32" dirty="0" smtClean="0">
              <a:latin typeface="Cambria"/>
            </a:endParaRPr>
          </a:p>
          <a:p>
            <a:pPr marL="302400" lvl="1">
              <a:spcBef>
                <a:spcPts val="145"/>
              </a:spcBef>
              <a:buClr>
                <a:srgbClr val="000000"/>
              </a:buClr>
              <a:buSzPct val="93000"/>
              <a:tabLst>
                <a:tab pos="417960" algn="l"/>
              </a:tabLst>
            </a:pPr>
            <a:r>
              <a:rPr lang="ru-RU" sz="1100" spc="32" dirty="0">
                <a:latin typeface="Cambria"/>
              </a:rPr>
              <a:t> </a:t>
            </a:r>
            <a:r>
              <a:rPr lang="ru-RU" sz="1100" spc="32" dirty="0" smtClean="0">
                <a:latin typeface="Cambria"/>
              </a:rPr>
              <a:t>  Подходы</a:t>
            </a:r>
            <a:r>
              <a:rPr lang="ru-RU" sz="1100" spc="38" dirty="0" smtClean="0">
                <a:latin typeface="Cambria"/>
              </a:rPr>
              <a:t> </a:t>
            </a:r>
            <a:r>
              <a:rPr lang="ru-RU" sz="1100" spc="49" dirty="0">
                <a:latin typeface="Cambria"/>
              </a:rPr>
              <a:t>к</a:t>
            </a:r>
            <a:r>
              <a:rPr lang="ru-RU" sz="1100" spc="77" dirty="0">
                <a:latin typeface="Cambria"/>
              </a:rPr>
              <a:t> </a:t>
            </a:r>
            <a:r>
              <a:rPr lang="ru-RU" sz="1100" spc="24" dirty="0">
                <a:latin typeface="Cambria"/>
              </a:rPr>
              <a:t>педагогической</a:t>
            </a:r>
            <a:r>
              <a:rPr lang="ru-RU" sz="1100" spc="38" dirty="0">
                <a:latin typeface="Cambria"/>
              </a:rPr>
              <a:t> </a:t>
            </a:r>
            <a:r>
              <a:rPr lang="ru-RU" sz="1100" spc="24" dirty="0">
                <a:latin typeface="Cambria"/>
              </a:rPr>
              <a:t>диагностике</a:t>
            </a:r>
            <a:r>
              <a:rPr lang="ru-RU" sz="1100" spc="43" dirty="0">
                <a:latin typeface="Cambria"/>
              </a:rPr>
              <a:t> </a:t>
            </a:r>
            <a:r>
              <a:rPr lang="ru-RU" sz="1100" spc="29" dirty="0">
                <a:latin typeface="Cambria"/>
              </a:rPr>
              <a:t>достижения</a:t>
            </a:r>
            <a:r>
              <a:rPr lang="ru-RU" sz="1100" spc="38" dirty="0">
                <a:latin typeface="Cambria"/>
              </a:rPr>
              <a:t> </a:t>
            </a:r>
            <a:r>
              <a:rPr lang="ru-RU" sz="1100" spc="49" dirty="0">
                <a:latin typeface="Cambria"/>
              </a:rPr>
              <a:t>планируемых</a:t>
            </a:r>
            <a:r>
              <a:rPr lang="ru-RU" sz="1100" spc="38" dirty="0">
                <a:latin typeface="Cambria"/>
              </a:rPr>
              <a:t> </a:t>
            </a:r>
            <a:r>
              <a:rPr lang="ru-RU" sz="1100" spc="12" dirty="0" smtClean="0">
                <a:latin typeface="Cambria"/>
              </a:rPr>
              <a:t>результатов</a:t>
            </a:r>
            <a:r>
              <a:rPr lang="ru-RU" sz="1100" spc="-1" dirty="0">
                <a:latin typeface="Arial"/>
              </a:rPr>
              <a:t> </a:t>
            </a:r>
            <a:r>
              <a:rPr lang="ru-RU" sz="1100" spc="-1" dirty="0" smtClean="0">
                <a:latin typeface="Arial"/>
              </a:rPr>
              <a:t> </a:t>
            </a:r>
          </a:p>
          <a:p>
            <a:pPr marL="302400" lvl="1">
              <a:spcBef>
                <a:spcPts val="145"/>
              </a:spcBef>
              <a:buClr>
                <a:srgbClr val="000000"/>
              </a:buClr>
              <a:buSzPct val="93000"/>
              <a:tabLst>
                <a:tab pos="417960" algn="l"/>
              </a:tabLst>
            </a:pPr>
            <a:r>
              <a:rPr lang="ru-RU" sz="1400" b="1" spc="-1" dirty="0">
                <a:solidFill>
                  <a:srgbClr val="1F4E79"/>
                </a:solidFill>
                <a:latin typeface="Arial"/>
              </a:rPr>
              <a:t> </a:t>
            </a:r>
            <a:r>
              <a:rPr lang="ru-RU" sz="1400" b="1" spc="-1" dirty="0" smtClean="0">
                <a:solidFill>
                  <a:srgbClr val="1F4E79"/>
                </a:solidFill>
                <a:latin typeface="Arial"/>
              </a:rPr>
              <a:t>       </a:t>
            </a:r>
            <a:r>
              <a:rPr lang="ru-RU" sz="2000" b="1" spc="123" dirty="0" smtClean="0">
                <a:solidFill>
                  <a:srgbClr val="1F4E79"/>
                </a:solidFill>
                <a:latin typeface="Cambria"/>
              </a:rPr>
              <a:t>Содержательный</a:t>
            </a:r>
            <a:r>
              <a:rPr lang="ru-RU" sz="2000" b="1" spc="72" dirty="0" smtClean="0">
                <a:solidFill>
                  <a:srgbClr val="1F4E79"/>
                </a:solidFill>
                <a:latin typeface="Cambria"/>
              </a:rPr>
              <a:t> </a:t>
            </a:r>
            <a:r>
              <a:rPr lang="ru-RU" sz="2000" b="1" spc="103" dirty="0">
                <a:solidFill>
                  <a:srgbClr val="1F4E79"/>
                </a:solidFill>
                <a:latin typeface="Cambria"/>
              </a:rPr>
              <a:t>раздел</a:t>
            </a:r>
            <a:endParaRPr lang="ru-RU" sz="2000" spc="-1" dirty="0">
              <a:latin typeface="Arial"/>
            </a:endParaRPr>
          </a:p>
          <a:p>
            <a:pPr marL="417240" lvl="1" indent="-114480">
              <a:lnSpc>
                <a:spcPts val="1511"/>
              </a:lnSpc>
              <a:spcBef>
                <a:spcPts val="941"/>
              </a:spcBef>
              <a:buClr>
                <a:srgbClr val="000000"/>
              </a:buClr>
              <a:buSzPct val="93000"/>
              <a:buFont typeface="Symbol" charset="2"/>
              <a:buChar char=""/>
              <a:tabLst>
                <a:tab pos="417960" algn="l"/>
              </a:tabLst>
            </a:pPr>
            <a:r>
              <a:rPr lang="ru-RU" sz="1100" spc="72" dirty="0">
                <a:latin typeface="Cambria"/>
              </a:rPr>
              <a:t>Задачи </a:t>
            </a:r>
            <a:r>
              <a:rPr lang="ru-RU" sz="1100" spc="38" dirty="0">
                <a:latin typeface="Cambria"/>
              </a:rPr>
              <a:t>и</a:t>
            </a:r>
            <a:r>
              <a:rPr lang="ru-RU" sz="1100" spc="72" dirty="0">
                <a:latin typeface="Cambria"/>
              </a:rPr>
              <a:t> </a:t>
            </a:r>
            <a:r>
              <a:rPr lang="ru-RU" sz="1100" spc="32" dirty="0">
                <a:latin typeface="Cambria"/>
              </a:rPr>
              <a:t>содержание</a:t>
            </a:r>
            <a:r>
              <a:rPr lang="ru-RU" sz="1100" spc="43" dirty="0">
                <a:latin typeface="Cambria"/>
              </a:rPr>
              <a:t> </a:t>
            </a:r>
            <a:r>
              <a:rPr lang="ru-RU" sz="1100" spc="12" dirty="0">
                <a:latin typeface="Cambria"/>
              </a:rPr>
              <a:t>образовательной</a:t>
            </a:r>
            <a:r>
              <a:rPr lang="ru-RU" sz="1100" spc="49" dirty="0">
                <a:latin typeface="Cambria"/>
              </a:rPr>
              <a:t> </a:t>
            </a:r>
            <a:r>
              <a:rPr lang="ru-RU" sz="1100" spc="12" dirty="0">
                <a:latin typeface="Cambria"/>
              </a:rPr>
              <a:t>деятельности</a:t>
            </a:r>
            <a:r>
              <a:rPr lang="ru-RU" sz="1100" spc="49" dirty="0">
                <a:latin typeface="Cambria"/>
              </a:rPr>
              <a:t> </a:t>
            </a:r>
            <a:r>
              <a:rPr lang="ru-RU" sz="1100" spc="9" dirty="0">
                <a:latin typeface="Cambria"/>
              </a:rPr>
              <a:t>по</a:t>
            </a:r>
            <a:r>
              <a:rPr lang="ru-RU" sz="1100" spc="89" dirty="0">
                <a:latin typeface="Cambria"/>
              </a:rPr>
              <a:t> </a:t>
            </a:r>
            <a:r>
              <a:rPr lang="ru-RU" sz="1100" spc="43" dirty="0">
                <a:latin typeface="Cambria"/>
              </a:rPr>
              <a:t>каждой</a:t>
            </a:r>
            <a:r>
              <a:rPr lang="ru-RU" sz="1100" spc="49" dirty="0">
                <a:latin typeface="Cambria"/>
              </a:rPr>
              <a:t> </a:t>
            </a:r>
            <a:r>
              <a:rPr lang="ru-RU" sz="1100" spc="29" dirty="0">
                <a:latin typeface="Cambria"/>
              </a:rPr>
              <a:t>из</a:t>
            </a:r>
            <a:r>
              <a:rPr lang="ru-RU" sz="1100" spc="89" dirty="0">
                <a:latin typeface="Cambria"/>
              </a:rPr>
              <a:t> </a:t>
            </a:r>
            <a:r>
              <a:rPr lang="ru-RU" sz="1100" spc="18" dirty="0">
                <a:latin typeface="Cambria"/>
              </a:rPr>
              <a:t>образовательных</a:t>
            </a:r>
            <a:r>
              <a:rPr lang="ru-RU" sz="1100" spc="49" dirty="0">
                <a:latin typeface="Cambria"/>
              </a:rPr>
              <a:t> </a:t>
            </a:r>
            <a:r>
              <a:rPr lang="ru-RU" sz="1100" spc="9" dirty="0">
                <a:latin typeface="Cambria"/>
              </a:rPr>
              <a:t>областей</a:t>
            </a:r>
            <a:r>
              <a:rPr lang="ru-RU" sz="1100" spc="63" dirty="0">
                <a:latin typeface="Cambria"/>
              </a:rPr>
              <a:t> </a:t>
            </a:r>
            <a:r>
              <a:rPr lang="ru-RU" sz="1100" spc="52" dirty="0">
                <a:latin typeface="Cambria"/>
              </a:rPr>
              <a:t>для</a:t>
            </a:r>
            <a:r>
              <a:rPr lang="ru-RU" sz="1100" spc="72" dirty="0">
                <a:latin typeface="Cambria"/>
              </a:rPr>
              <a:t> </a:t>
            </a:r>
            <a:r>
              <a:rPr lang="ru-RU" sz="1100" spc="24" dirty="0">
                <a:latin typeface="Cambria"/>
              </a:rPr>
              <a:t>всех</a:t>
            </a:r>
            <a:r>
              <a:rPr lang="ru-RU" sz="1100" spc="69" dirty="0">
                <a:latin typeface="Cambria"/>
              </a:rPr>
              <a:t> </a:t>
            </a:r>
            <a:r>
              <a:rPr lang="ru-RU" sz="1100" spc="18" dirty="0">
                <a:latin typeface="Cambria"/>
              </a:rPr>
              <a:t>возрастных</a:t>
            </a:r>
            <a:r>
              <a:rPr lang="ru-RU" sz="1100" spc="58" dirty="0">
                <a:latin typeface="Cambria"/>
              </a:rPr>
              <a:t> </a:t>
            </a:r>
            <a:r>
              <a:rPr lang="ru-RU" sz="1100" spc="38" dirty="0">
                <a:latin typeface="Cambria"/>
              </a:rPr>
              <a:t>групп </a:t>
            </a:r>
            <a:r>
              <a:rPr lang="ru-RU" sz="1100" spc="-290" dirty="0">
                <a:latin typeface="Cambria"/>
              </a:rPr>
              <a:t> </a:t>
            </a:r>
            <a:r>
              <a:rPr lang="ru-RU" sz="1100" spc="29" dirty="0">
                <a:latin typeface="Cambria"/>
              </a:rPr>
              <a:t>обучающихся</a:t>
            </a:r>
            <a:endParaRPr lang="ru-RU" sz="1100" spc="-1" dirty="0">
              <a:latin typeface="Arial"/>
            </a:endParaRPr>
          </a:p>
          <a:p>
            <a:pPr marL="417240" lvl="1" indent="-114840">
              <a:spcBef>
                <a:spcPts val="159"/>
              </a:spcBef>
              <a:buClr>
                <a:srgbClr val="000000"/>
              </a:buClr>
              <a:buSzPct val="93000"/>
              <a:buFont typeface="Symbol" charset="2"/>
              <a:buChar char=""/>
              <a:tabLst>
                <a:tab pos="417960" algn="l"/>
              </a:tabLst>
            </a:pPr>
            <a:r>
              <a:rPr lang="ru-RU" sz="1100" spc="43" dirty="0">
                <a:latin typeface="Cambria"/>
              </a:rPr>
              <a:t>Вариативные</a:t>
            </a:r>
            <a:r>
              <a:rPr lang="ru-RU" sz="1100" spc="38" dirty="0">
                <a:latin typeface="Cambria"/>
              </a:rPr>
              <a:t> формы,</a:t>
            </a:r>
            <a:r>
              <a:rPr lang="ru-RU" sz="1100" spc="58" dirty="0">
                <a:latin typeface="Cambria"/>
              </a:rPr>
              <a:t> </a:t>
            </a:r>
            <a:r>
              <a:rPr lang="ru-RU" sz="1100" spc="9" dirty="0">
                <a:latin typeface="Cambria"/>
              </a:rPr>
              <a:t>способы,</a:t>
            </a:r>
            <a:r>
              <a:rPr lang="ru-RU" sz="1100" spc="38" dirty="0">
                <a:latin typeface="Cambria"/>
              </a:rPr>
              <a:t> </a:t>
            </a:r>
            <a:r>
              <a:rPr lang="ru-RU" sz="1100" spc="4" dirty="0">
                <a:latin typeface="Cambria"/>
              </a:rPr>
              <a:t>методы</a:t>
            </a:r>
            <a:r>
              <a:rPr lang="ru-RU" sz="1100" spc="32" dirty="0">
                <a:latin typeface="Cambria"/>
              </a:rPr>
              <a:t> </a:t>
            </a:r>
            <a:r>
              <a:rPr lang="ru-RU" sz="1100" spc="43" dirty="0">
                <a:latin typeface="Cambria"/>
              </a:rPr>
              <a:t>и</a:t>
            </a:r>
            <a:r>
              <a:rPr lang="ru-RU" sz="1100" spc="77" dirty="0">
                <a:latin typeface="Cambria"/>
              </a:rPr>
              <a:t> </a:t>
            </a:r>
            <a:r>
              <a:rPr lang="ru-RU" sz="1100" spc="18" dirty="0">
                <a:latin typeface="Cambria"/>
              </a:rPr>
              <a:t>средства</a:t>
            </a:r>
            <a:r>
              <a:rPr lang="ru-RU" sz="1100" spc="43" dirty="0">
                <a:latin typeface="Cambria"/>
              </a:rPr>
              <a:t> </a:t>
            </a:r>
            <a:r>
              <a:rPr lang="ru-RU" sz="1100" spc="49" dirty="0">
                <a:latin typeface="Cambria"/>
              </a:rPr>
              <a:t>реализации</a:t>
            </a:r>
            <a:r>
              <a:rPr lang="ru-RU" sz="1100" spc="38" dirty="0">
                <a:latin typeface="Cambria"/>
              </a:rPr>
              <a:t> </a:t>
            </a:r>
            <a:r>
              <a:rPr lang="ru-RU" sz="1100" spc="49" dirty="0">
                <a:latin typeface="Cambria"/>
              </a:rPr>
              <a:t>Программы</a:t>
            </a:r>
            <a:endParaRPr lang="ru-RU" sz="1100" spc="-1" dirty="0">
              <a:latin typeface="Arial"/>
            </a:endParaRPr>
          </a:p>
          <a:p>
            <a:pPr marL="417240" lvl="1" indent="-114840">
              <a:spcBef>
                <a:spcPts val="170"/>
              </a:spcBef>
              <a:buClr>
                <a:srgbClr val="000000"/>
              </a:buClr>
              <a:buSzPct val="93000"/>
              <a:buFont typeface="Symbol" charset="2"/>
              <a:buChar char=""/>
              <a:tabLst>
                <a:tab pos="417960" algn="l"/>
              </a:tabLst>
            </a:pPr>
            <a:r>
              <a:rPr lang="ru-RU" sz="1100" spc="12" dirty="0">
                <a:latin typeface="Cambria"/>
              </a:rPr>
              <a:t>Особенности</a:t>
            </a:r>
            <a:r>
              <a:rPr lang="ru-RU" sz="1100" spc="52" dirty="0">
                <a:latin typeface="Cambria"/>
              </a:rPr>
              <a:t> </a:t>
            </a:r>
            <a:r>
              <a:rPr lang="ru-RU" sz="1100" spc="12" dirty="0">
                <a:latin typeface="Cambria"/>
              </a:rPr>
              <a:t>образовательной</a:t>
            </a:r>
            <a:r>
              <a:rPr lang="ru-RU" sz="1100" spc="49" dirty="0">
                <a:latin typeface="Cambria"/>
              </a:rPr>
              <a:t> </a:t>
            </a:r>
            <a:r>
              <a:rPr lang="ru-RU" sz="1100" spc="12" dirty="0">
                <a:latin typeface="Cambria"/>
              </a:rPr>
              <a:t>деятельности</a:t>
            </a:r>
            <a:r>
              <a:rPr lang="ru-RU" sz="1100" spc="52" dirty="0">
                <a:latin typeface="Cambria"/>
              </a:rPr>
              <a:t> </a:t>
            </a:r>
            <a:r>
              <a:rPr lang="ru-RU" sz="1100" spc="38" dirty="0">
                <a:latin typeface="Cambria"/>
              </a:rPr>
              <a:t>разных</a:t>
            </a:r>
            <a:r>
              <a:rPr lang="ru-RU" sz="1100" spc="69" dirty="0">
                <a:latin typeface="Cambria"/>
              </a:rPr>
              <a:t> </a:t>
            </a:r>
            <a:r>
              <a:rPr lang="ru-RU" sz="1100" spc="9" dirty="0">
                <a:latin typeface="Cambria"/>
              </a:rPr>
              <a:t>видов</a:t>
            </a:r>
            <a:r>
              <a:rPr lang="ru-RU" sz="1100" spc="58" dirty="0">
                <a:latin typeface="Cambria"/>
              </a:rPr>
              <a:t> </a:t>
            </a:r>
            <a:r>
              <a:rPr lang="ru-RU" sz="1100" spc="38" dirty="0">
                <a:latin typeface="Cambria"/>
              </a:rPr>
              <a:t>и</a:t>
            </a:r>
            <a:r>
              <a:rPr lang="ru-RU" sz="1100" spc="94" dirty="0">
                <a:latin typeface="Cambria"/>
              </a:rPr>
              <a:t> </a:t>
            </a:r>
            <a:r>
              <a:rPr lang="ru-RU" sz="1100" spc="32" dirty="0">
                <a:latin typeface="Cambria"/>
              </a:rPr>
              <a:t>культурных</a:t>
            </a:r>
            <a:r>
              <a:rPr lang="ru-RU" sz="1100" spc="49" dirty="0">
                <a:latin typeface="Cambria"/>
              </a:rPr>
              <a:t> </a:t>
            </a:r>
            <a:r>
              <a:rPr lang="ru-RU" sz="1100" spc="43" dirty="0">
                <a:latin typeface="Cambria"/>
              </a:rPr>
              <a:t>практик</a:t>
            </a:r>
            <a:r>
              <a:rPr lang="ru-RU" sz="1100" spc="63" dirty="0">
                <a:latin typeface="Cambria"/>
              </a:rPr>
              <a:t> </a:t>
            </a:r>
            <a:r>
              <a:rPr lang="ru-RU" sz="1100" spc="38" dirty="0">
                <a:latin typeface="Cambria"/>
              </a:rPr>
              <a:t>и</a:t>
            </a:r>
            <a:r>
              <a:rPr lang="ru-RU" sz="1100" spc="89" dirty="0">
                <a:latin typeface="Cambria"/>
              </a:rPr>
              <a:t> </a:t>
            </a:r>
            <a:r>
              <a:rPr lang="ru-RU" sz="1100" spc="-7" dirty="0">
                <a:latin typeface="Cambria"/>
              </a:rPr>
              <a:t>способы</a:t>
            </a:r>
            <a:r>
              <a:rPr lang="ru-RU" sz="1100" spc="52" dirty="0">
                <a:latin typeface="Cambria"/>
              </a:rPr>
              <a:t> </a:t>
            </a:r>
            <a:r>
              <a:rPr lang="ru-RU" sz="1100" spc="32" dirty="0">
                <a:latin typeface="Cambria"/>
              </a:rPr>
              <a:t>поддержки</a:t>
            </a:r>
            <a:r>
              <a:rPr lang="ru-RU" sz="1100" spc="52" dirty="0">
                <a:latin typeface="Cambria"/>
              </a:rPr>
              <a:t> </a:t>
            </a:r>
            <a:r>
              <a:rPr lang="ru-RU" sz="1100" spc="9" dirty="0">
                <a:latin typeface="Cambria"/>
              </a:rPr>
              <a:t>детской</a:t>
            </a:r>
            <a:r>
              <a:rPr lang="ru-RU" sz="1100" spc="49" dirty="0">
                <a:latin typeface="Cambria"/>
              </a:rPr>
              <a:t> </a:t>
            </a:r>
            <a:r>
              <a:rPr lang="ru-RU" sz="1100" spc="32" dirty="0" smtClean="0">
                <a:latin typeface="Cambria"/>
              </a:rPr>
              <a:t>инициативы</a:t>
            </a:r>
            <a:endParaRPr lang="ru-RU" sz="1100" spc="-1" dirty="0">
              <a:latin typeface="Arial"/>
            </a:endParaRPr>
          </a:p>
          <a:p>
            <a:pPr marL="417240" lvl="1" indent="-114840">
              <a:spcBef>
                <a:spcPts val="170"/>
              </a:spcBef>
              <a:buClr>
                <a:srgbClr val="000000"/>
              </a:buClr>
              <a:buSzPct val="93000"/>
              <a:buFont typeface="Symbol" charset="2"/>
              <a:buChar char=""/>
              <a:tabLst>
                <a:tab pos="417960" algn="l"/>
              </a:tabLst>
            </a:pPr>
            <a:r>
              <a:rPr lang="ru-RU" sz="1100" spc="29" dirty="0" smtClean="0">
                <a:latin typeface="Cambria"/>
              </a:rPr>
              <a:t>Взаимодействие</a:t>
            </a:r>
            <a:r>
              <a:rPr lang="ru-RU" sz="1100" spc="49" dirty="0" smtClean="0">
                <a:latin typeface="Cambria"/>
              </a:rPr>
              <a:t> </a:t>
            </a:r>
            <a:r>
              <a:rPr lang="ru-RU" sz="1100" spc="12" dirty="0" smtClean="0">
                <a:latin typeface="Cambria"/>
              </a:rPr>
              <a:t>педагогического</a:t>
            </a:r>
            <a:r>
              <a:rPr lang="ru-RU" sz="1100" spc="49" dirty="0" smtClean="0">
                <a:latin typeface="Cambria"/>
              </a:rPr>
              <a:t> </a:t>
            </a:r>
            <a:r>
              <a:rPr lang="ru-RU" sz="1100" spc="32" dirty="0" smtClean="0">
                <a:latin typeface="Cambria"/>
              </a:rPr>
              <a:t>коллектива</a:t>
            </a:r>
            <a:r>
              <a:rPr lang="ru-RU" sz="1100" spc="49" dirty="0" smtClean="0">
                <a:latin typeface="Cambria"/>
              </a:rPr>
              <a:t> </a:t>
            </a:r>
            <a:r>
              <a:rPr lang="ru-RU" sz="1100" spc="4" dirty="0" smtClean="0">
                <a:latin typeface="Cambria"/>
              </a:rPr>
              <a:t>с</a:t>
            </a:r>
            <a:r>
              <a:rPr lang="ru-RU" sz="1100" spc="77" dirty="0" smtClean="0">
                <a:latin typeface="Cambria"/>
              </a:rPr>
              <a:t> </a:t>
            </a:r>
            <a:r>
              <a:rPr lang="ru-RU" sz="1100" spc="32" dirty="0" smtClean="0">
                <a:latin typeface="Cambria"/>
              </a:rPr>
              <a:t>семьями</a:t>
            </a:r>
            <a:r>
              <a:rPr lang="ru-RU" sz="1100" spc="52" dirty="0" smtClean="0">
                <a:latin typeface="Cambria"/>
              </a:rPr>
              <a:t> </a:t>
            </a:r>
            <a:r>
              <a:rPr lang="ru-RU" sz="1100" spc="29" dirty="0" smtClean="0">
                <a:latin typeface="Cambria"/>
              </a:rPr>
              <a:t>обучающихся</a:t>
            </a:r>
            <a:endParaRPr lang="ru-RU" sz="1100" spc="63" dirty="0" smtClean="0">
              <a:latin typeface="Cambria"/>
            </a:endParaRPr>
          </a:p>
          <a:p>
            <a:pPr marL="417240" lvl="1" indent="-114840">
              <a:lnSpc>
                <a:spcPts val="1596"/>
              </a:lnSpc>
              <a:spcBef>
                <a:spcPts val="164"/>
              </a:spcBef>
              <a:buClr>
                <a:srgbClr val="000000"/>
              </a:buClr>
              <a:buSzPct val="93000"/>
              <a:buFont typeface="Symbol" charset="2"/>
              <a:buChar char=""/>
              <a:tabLst>
                <a:tab pos="417960" algn="l"/>
              </a:tabLst>
            </a:pPr>
            <a:r>
              <a:rPr lang="ru-RU" sz="1100" spc="63" dirty="0" smtClean="0">
                <a:latin typeface="Cambria"/>
              </a:rPr>
              <a:t> Направления </a:t>
            </a:r>
            <a:r>
              <a:rPr lang="ru-RU" sz="1100" spc="38" dirty="0">
                <a:latin typeface="Cambria"/>
              </a:rPr>
              <a:t>и</a:t>
            </a:r>
            <a:r>
              <a:rPr lang="ru-RU" sz="1100" spc="72" dirty="0">
                <a:latin typeface="Cambria"/>
              </a:rPr>
              <a:t> </a:t>
            </a:r>
            <a:r>
              <a:rPr lang="ru-RU" sz="1100" spc="49" dirty="0">
                <a:latin typeface="Cambria"/>
              </a:rPr>
              <a:t>задачи</a:t>
            </a:r>
            <a:r>
              <a:rPr lang="ru-RU" sz="1100" spc="72" dirty="0">
                <a:latin typeface="Cambria"/>
              </a:rPr>
              <a:t> </a:t>
            </a:r>
            <a:r>
              <a:rPr lang="ru-RU" sz="1100" spc="24" dirty="0">
                <a:latin typeface="Cambria"/>
              </a:rPr>
              <a:t>коррекционно-развивающей</a:t>
            </a:r>
            <a:r>
              <a:rPr lang="ru-RU" sz="1100" spc="49" dirty="0">
                <a:latin typeface="Cambria"/>
              </a:rPr>
              <a:t> </a:t>
            </a:r>
            <a:r>
              <a:rPr lang="ru-RU" sz="1100" spc="-1" dirty="0">
                <a:latin typeface="Cambria"/>
              </a:rPr>
              <a:t>работы</a:t>
            </a:r>
            <a:r>
              <a:rPr lang="ru-RU" sz="1100" spc="72" dirty="0">
                <a:latin typeface="Cambria"/>
              </a:rPr>
              <a:t> </a:t>
            </a:r>
            <a:r>
              <a:rPr lang="ru-RU" sz="1100" spc="4" dirty="0">
                <a:latin typeface="Cambria"/>
              </a:rPr>
              <a:t>с</a:t>
            </a:r>
            <a:r>
              <a:rPr lang="ru-RU" sz="1100" spc="83" dirty="0">
                <a:latin typeface="Cambria"/>
              </a:rPr>
              <a:t> </a:t>
            </a:r>
            <a:r>
              <a:rPr lang="ru-RU" sz="1100" spc="18" dirty="0">
                <a:latin typeface="Cambria"/>
              </a:rPr>
              <a:t>детьми</a:t>
            </a:r>
            <a:r>
              <a:rPr lang="ru-RU" sz="1100" spc="63" dirty="0">
                <a:latin typeface="Cambria"/>
              </a:rPr>
              <a:t> </a:t>
            </a:r>
            <a:r>
              <a:rPr lang="ru-RU" sz="1100" spc="12" dirty="0">
                <a:latin typeface="Cambria"/>
              </a:rPr>
              <a:t>дошкольного</a:t>
            </a:r>
            <a:r>
              <a:rPr lang="ru-RU" sz="1100" spc="52" dirty="0">
                <a:latin typeface="Cambria"/>
              </a:rPr>
              <a:t> </a:t>
            </a:r>
            <a:r>
              <a:rPr lang="ru-RU" sz="1100" spc="18" dirty="0">
                <a:latin typeface="Cambria"/>
              </a:rPr>
              <a:t>возраста</a:t>
            </a:r>
            <a:r>
              <a:rPr lang="ru-RU" sz="1100" spc="58" dirty="0">
                <a:latin typeface="Cambria"/>
              </a:rPr>
              <a:t> </a:t>
            </a:r>
            <a:r>
              <a:rPr lang="ru-RU" sz="1100" spc="4" dirty="0">
                <a:latin typeface="Cambria"/>
              </a:rPr>
              <a:t>с</a:t>
            </a:r>
            <a:r>
              <a:rPr lang="ru-RU" sz="1100" spc="83" dirty="0">
                <a:latin typeface="Cambria"/>
              </a:rPr>
              <a:t> </a:t>
            </a:r>
            <a:r>
              <a:rPr lang="ru-RU" sz="1100" spc="-7" dirty="0">
                <a:latin typeface="Cambria"/>
              </a:rPr>
              <a:t>особыми</a:t>
            </a:r>
            <a:r>
              <a:rPr lang="ru-RU" sz="1100" spc="49" dirty="0">
                <a:latin typeface="Cambria"/>
              </a:rPr>
              <a:t> </a:t>
            </a:r>
            <a:r>
              <a:rPr lang="ru-RU" sz="1100" spc="18" dirty="0" smtClean="0">
                <a:latin typeface="Cambria"/>
              </a:rPr>
              <a:t>образовательными</a:t>
            </a:r>
            <a:r>
              <a:rPr lang="ru-RU" sz="1100" spc="-1" dirty="0">
                <a:latin typeface="Arial"/>
              </a:rPr>
              <a:t> </a:t>
            </a:r>
            <a:r>
              <a:rPr lang="ru-RU" sz="1100" spc="9" dirty="0" smtClean="0">
                <a:latin typeface="Cambria"/>
              </a:rPr>
              <a:t>потребностями</a:t>
            </a:r>
            <a:r>
              <a:rPr lang="ru-RU" sz="1100" spc="49" dirty="0" smtClean="0">
                <a:latin typeface="Cambria"/>
              </a:rPr>
              <a:t> </a:t>
            </a:r>
            <a:r>
              <a:rPr lang="ru-RU" sz="1100" spc="43" dirty="0">
                <a:latin typeface="Cambria"/>
              </a:rPr>
              <a:t>различных </a:t>
            </a:r>
            <a:r>
              <a:rPr lang="ru-RU" sz="1100" spc="38" dirty="0">
                <a:latin typeface="Cambria"/>
              </a:rPr>
              <a:t>целевых</a:t>
            </a:r>
            <a:r>
              <a:rPr lang="ru-RU" sz="1100" spc="52" dirty="0">
                <a:latin typeface="Cambria"/>
              </a:rPr>
              <a:t> </a:t>
            </a:r>
            <a:r>
              <a:rPr lang="ru-RU" sz="1100" spc="49" dirty="0">
                <a:latin typeface="Cambria"/>
              </a:rPr>
              <a:t>групп,</a:t>
            </a:r>
            <a:r>
              <a:rPr lang="ru-RU" sz="1100" spc="58" dirty="0">
                <a:latin typeface="Cambria"/>
              </a:rPr>
              <a:t> </a:t>
            </a:r>
            <a:r>
              <a:rPr lang="ru-RU" sz="1100" spc="18" dirty="0">
                <a:latin typeface="Cambria"/>
              </a:rPr>
              <a:t>в</a:t>
            </a:r>
            <a:r>
              <a:rPr lang="ru-RU" sz="1100" spc="77" dirty="0">
                <a:latin typeface="Cambria"/>
              </a:rPr>
              <a:t> </a:t>
            </a:r>
            <a:r>
              <a:rPr lang="ru-RU" sz="1100" spc="-12" dirty="0">
                <a:latin typeface="Cambria"/>
              </a:rPr>
              <a:t>том</a:t>
            </a:r>
            <a:r>
              <a:rPr lang="ru-RU" sz="1100" spc="69" dirty="0">
                <a:latin typeface="Cambria"/>
              </a:rPr>
              <a:t> </a:t>
            </a:r>
            <a:r>
              <a:rPr lang="ru-RU" sz="1100" spc="38" dirty="0">
                <a:latin typeface="Cambria"/>
              </a:rPr>
              <a:t>числе</a:t>
            </a:r>
            <a:r>
              <a:rPr lang="ru-RU" sz="1100" spc="63" dirty="0">
                <a:latin typeface="Cambria"/>
              </a:rPr>
              <a:t> </a:t>
            </a:r>
            <a:r>
              <a:rPr lang="ru-RU" sz="1100" spc="12" dirty="0">
                <a:latin typeface="Cambria"/>
              </a:rPr>
              <a:t>детей</a:t>
            </a:r>
            <a:r>
              <a:rPr lang="ru-RU" sz="1100" spc="58" dirty="0">
                <a:latin typeface="Cambria"/>
              </a:rPr>
              <a:t> </a:t>
            </a:r>
            <a:r>
              <a:rPr lang="ru-RU" sz="1100" spc="4" dirty="0">
                <a:latin typeface="Cambria"/>
              </a:rPr>
              <a:t>с</a:t>
            </a:r>
            <a:r>
              <a:rPr lang="ru-RU" sz="1100" spc="77" dirty="0">
                <a:latin typeface="Cambria"/>
              </a:rPr>
              <a:t> </a:t>
            </a:r>
            <a:r>
              <a:rPr lang="ru-RU" sz="1100" spc="32" dirty="0">
                <a:latin typeface="Cambria"/>
              </a:rPr>
              <a:t>ограниченными</a:t>
            </a:r>
            <a:r>
              <a:rPr lang="ru-RU" sz="1100" spc="43" dirty="0">
                <a:latin typeface="Cambria"/>
              </a:rPr>
              <a:t> </a:t>
            </a:r>
            <a:r>
              <a:rPr lang="ru-RU" sz="1100" spc="12" dirty="0">
                <a:latin typeface="Cambria"/>
              </a:rPr>
              <a:t>возможностями</a:t>
            </a:r>
            <a:r>
              <a:rPr lang="ru-RU" sz="1100" spc="43" dirty="0">
                <a:latin typeface="Cambria"/>
              </a:rPr>
              <a:t> </a:t>
            </a:r>
            <a:r>
              <a:rPr lang="ru-RU" sz="1100" spc="9" dirty="0">
                <a:latin typeface="Cambria"/>
              </a:rPr>
              <a:t>здоровья</a:t>
            </a:r>
            <a:r>
              <a:rPr lang="ru-RU" sz="1100" spc="52" dirty="0">
                <a:latin typeface="Cambria"/>
              </a:rPr>
              <a:t> </a:t>
            </a:r>
            <a:r>
              <a:rPr lang="ru-RU" sz="1100" spc="38" dirty="0">
                <a:latin typeface="Cambria"/>
              </a:rPr>
              <a:t>и</a:t>
            </a:r>
            <a:r>
              <a:rPr lang="ru-RU" sz="1100" spc="83" dirty="0">
                <a:latin typeface="Cambria"/>
              </a:rPr>
              <a:t> </a:t>
            </a:r>
            <a:r>
              <a:rPr lang="ru-RU" sz="1100" spc="29" dirty="0">
                <a:latin typeface="Cambria"/>
              </a:rPr>
              <a:t>детей-инвалидов</a:t>
            </a:r>
            <a:endParaRPr lang="ru-RU" sz="1100" spc="-1" dirty="0">
              <a:latin typeface="Arial"/>
            </a:endParaRPr>
          </a:p>
          <a:p>
            <a:pPr marL="417240" lvl="1" indent="-114840">
              <a:spcBef>
                <a:spcPts val="181"/>
              </a:spcBef>
              <a:buClr>
                <a:srgbClr val="000000"/>
              </a:buClr>
              <a:buSzPct val="93000"/>
              <a:buFont typeface="Symbol" charset="2"/>
              <a:buChar char=""/>
              <a:tabLst>
                <a:tab pos="417960" algn="l"/>
              </a:tabLst>
            </a:pPr>
            <a:r>
              <a:rPr lang="ru-RU" sz="1100" spc="49" dirty="0">
                <a:latin typeface="Cambria"/>
              </a:rPr>
              <a:t>Рабочая</a:t>
            </a:r>
            <a:r>
              <a:rPr lang="ru-RU" sz="1100" spc="63" dirty="0">
                <a:latin typeface="Cambria"/>
              </a:rPr>
              <a:t> </a:t>
            </a:r>
            <a:r>
              <a:rPr lang="ru-RU" sz="1100" spc="38" dirty="0">
                <a:latin typeface="Cambria"/>
              </a:rPr>
              <a:t>программа</a:t>
            </a:r>
            <a:r>
              <a:rPr lang="ru-RU" sz="1100" spc="58" dirty="0">
                <a:latin typeface="Cambria"/>
              </a:rPr>
              <a:t> </a:t>
            </a:r>
            <a:r>
              <a:rPr lang="ru-RU" sz="1100" spc="32" dirty="0">
                <a:latin typeface="Cambria"/>
              </a:rPr>
              <a:t>воспитания,</a:t>
            </a:r>
            <a:r>
              <a:rPr lang="ru-RU" sz="1100" spc="52" dirty="0">
                <a:latin typeface="Cambria"/>
              </a:rPr>
              <a:t> </a:t>
            </a:r>
            <a:r>
              <a:rPr lang="ru-RU" sz="1100" spc="12" dirty="0">
                <a:latin typeface="Cambria"/>
              </a:rPr>
              <a:t>которая</a:t>
            </a:r>
            <a:r>
              <a:rPr lang="ru-RU" sz="1100" spc="49" dirty="0">
                <a:latin typeface="Cambria"/>
              </a:rPr>
              <a:t> </a:t>
            </a:r>
            <a:r>
              <a:rPr lang="ru-RU" sz="1100" spc="29" dirty="0">
                <a:latin typeface="Cambria"/>
              </a:rPr>
              <a:t>раскрывает</a:t>
            </a:r>
            <a:r>
              <a:rPr lang="ru-RU" sz="1100" spc="58" dirty="0">
                <a:latin typeface="Cambria"/>
              </a:rPr>
              <a:t> </a:t>
            </a:r>
            <a:r>
              <a:rPr lang="ru-RU" sz="1100" spc="49" dirty="0">
                <a:latin typeface="Cambria"/>
              </a:rPr>
              <a:t>задачи</a:t>
            </a:r>
            <a:r>
              <a:rPr lang="ru-RU" sz="1100" spc="63" dirty="0">
                <a:latin typeface="Cambria"/>
              </a:rPr>
              <a:t> </a:t>
            </a:r>
            <a:r>
              <a:rPr lang="ru-RU" sz="1100" spc="38" dirty="0">
                <a:latin typeface="Cambria"/>
              </a:rPr>
              <a:t>и</a:t>
            </a:r>
            <a:r>
              <a:rPr lang="ru-RU" sz="1100" spc="94" dirty="0">
                <a:latin typeface="Cambria"/>
              </a:rPr>
              <a:t> </a:t>
            </a:r>
            <a:r>
              <a:rPr lang="ru-RU" sz="1100" spc="49" dirty="0">
                <a:latin typeface="Cambria"/>
              </a:rPr>
              <a:t>направления </a:t>
            </a:r>
            <a:r>
              <a:rPr lang="ru-RU" sz="1100" spc="18" dirty="0">
                <a:latin typeface="Cambria"/>
              </a:rPr>
              <a:t>воспитательной</a:t>
            </a:r>
            <a:r>
              <a:rPr lang="ru-RU" sz="1100" spc="38" dirty="0">
                <a:latin typeface="Cambria"/>
              </a:rPr>
              <a:t> </a:t>
            </a:r>
            <a:r>
              <a:rPr lang="ru-RU" sz="1100" spc="-1" dirty="0" smtClean="0">
                <a:latin typeface="Cambria"/>
              </a:rPr>
              <a:t>работы</a:t>
            </a:r>
          </a:p>
          <a:p>
            <a:pPr marL="302400" lvl="1">
              <a:spcBef>
                <a:spcPts val="181"/>
              </a:spcBef>
              <a:buClr>
                <a:srgbClr val="000000"/>
              </a:buClr>
              <a:buSzPct val="93000"/>
              <a:tabLst>
                <a:tab pos="417960" algn="l"/>
              </a:tabLst>
            </a:pPr>
            <a:r>
              <a:rPr lang="ru-RU" sz="1100" b="1" spc="-1" dirty="0">
                <a:solidFill>
                  <a:srgbClr val="1F4E79"/>
                </a:solidFill>
                <a:latin typeface="Cambria"/>
              </a:rPr>
              <a:t> </a:t>
            </a:r>
            <a:r>
              <a:rPr lang="ru-RU" sz="1100" b="1" spc="-1" dirty="0" smtClean="0">
                <a:solidFill>
                  <a:srgbClr val="1F4E79"/>
                </a:solidFill>
                <a:latin typeface="Cambria"/>
              </a:rPr>
              <a:t>             </a:t>
            </a:r>
            <a:r>
              <a:rPr lang="ru-RU" sz="2000" b="1" spc="128" dirty="0" smtClean="0">
                <a:solidFill>
                  <a:srgbClr val="1F4E79"/>
                </a:solidFill>
                <a:latin typeface="Cambria"/>
              </a:rPr>
              <a:t>Организационный</a:t>
            </a:r>
            <a:r>
              <a:rPr lang="ru-RU" sz="2000" b="1" spc="77" dirty="0" smtClean="0">
                <a:solidFill>
                  <a:srgbClr val="1F4E79"/>
                </a:solidFill>
                <a:latin typeface="Cambria"/>
              </a:rPr>
              <a:t> </a:t>
            </a:r>
            <a:r>
              <a:rPr lang="ru-RU" sz="2000" b="1" spc="103" dirty="0" smtClean="0">
                <a:solidFill>
                  <a:srgbClr val="1F4E79"/>
                </a:solidFill>
                <a:latin typeface="Cambria"/>
              </a:rPr>
              <a:t>раздел</a:t>
            </a:r>
          </a:p>
          <a:p>
            <a:pPr marL="417240" indent="-114840">
              <a:spcBef>
                <a:spcPts val="751"/>
              </a:spcBef>
              <a:buClr>
                <a:srgbClr val="000000"/>
              </a:buClr>
              <a:buSzPct val="93000"/>
              <a:buFont typeface="Tahoma"/>
              <a:buChar char="•"/>
              <a:tabLst>
                <a:tab pos="417960" algn="l"/>
              </a:tabLst>
            </a:pPr>
            <a:r>
              <a:rPr lang="ru-RU" sz="1200" spc="24" dirty="0" smtClean="0">
                <a:latin typeface="Cambria"/>
              </a:rPr>
              <a:t>Психолого-педагогические</a:t>
            </a:r>
            <a:r>
              <a:rPr lang="ru-RU" sz="1200" spc="52" dirty="0" smtClean="0">
                <a:latin typeface="Cambria"/>
              </a:rPr>
              <a:t> </a:t>
            </a:r>
            <a:r>
              <a:rPr lang="ru-RU" sz="1200" spc="38" dirty="0">
                <a:latin typeface="Cambria"/>
              </a:rPr>
              <a:t>и</a:t>
            </a:r>
            <a:r>
              <a:rPr lang="ru-RU" sz="1200" spc="97" dirty="0">
                <a:latin typeface="Cambria"/>
              </a:rPr>
              <a:t> </a:t>
            </a:r>
            <a:r>
              <a:rPr lang="ru-RU" sz="1200" spc="18" dirty="0">
                <a:latin typeface="Cambria"/>
              </a:rPr>
              <a:t>кадровые</a:t>
            </a:r>
            <a:r>
              <a:rPr lang="ru-RU" sz="1200" spc="58" dirty="0">
                <a:latin typeface="Cambria"/>
              </a:rPr>
              <a:t> </a:t>
            </a:r>
            <a:r>
              <a:rPr lang="ru-RU" sz="1200" spc="29" dirty="0">
                <a:latin typeface="Cambria"/>
              </a:rPr>
              <a:t>условия</a:t>
            </a:r>
            <a:r>
              <a:rPr lang="ru-RU" sz="1200" spc="58" dirty="0">
                <a:latin typeface="Cambria"/>
              </a:rPr>
              <a:t> </a:t>
            </a:r>
            <a:r>
              <a:rPr lang="ru-RU" sz="1200" spc="49" dirty="0">
                <a:latin typeface="Cambria"/>
              </a:rPr>
              <a:t>реализации</a:t>
            </a:r>
            <a:r>
              <a:rPr lang="ru-RU" sz="1200" spc="52" dirty="0">
                <a:latin typeface="Cambria"/>
              </a:rPr>
              <a:t> </a:t>
            </a:r>
            <a:r>
              <a:rPr lang="ru-RU" sz="1200" spc="43" dirty="0">
                <a:latin typeface="Cambria"/>
              </a:rPr>
              <a:t>Программы</a:t>
            </a:r>
            <a:endParaRPr lang="ru-RU" sz="1200" spc="-1" dirty="0">
              <a:latin typeface="Arial"/>
            </a:endParaRPr>
          </a:p>
          <a:p>
            <a:pPr marL="417240" indent="-114480">
              <a:spcBef>
                <a:spcPts val="349"/>
              </a:spcBef>
              <a:buClr>
                <a:srgbClr val="000000"/>
              </a:buClr>
              <a:buSzPct val="93000"/>
              <a:buFont typeface="Tahoma"/>
              <a:buChar char="•"/>
              <a:tabLst>
                <a:tab pos="417960" algn="l"/>
              </a:tabLst>
            </a:pPr>
            <a:r>
              <a:rPr lang="ru-RU" sz="1200" spc="63" dirty="0">
                <a:latin typeface="Cambria"/>
              </a:rPr>
              <a:t>Организация</a:t>
            </a:r>
            <a:r>
              <a:rPr lang="ru-RU" sz="1200" spc="49" dirty="0">
                <a:latin typeface="Cambria"/>
              </a:rPr>
              <a:t> </a:t>
            </a:r>
            <a:r>
              <a:rPr lang="ru-RU" sz="1200" spc="38" dirty="0">
                <a:latin typeface="Cambria"/>
              </a:rPr>
              <a:t>развивающей</a:t>
            </a:r>
            <a:r>
              <a:rPr lang="ru-RU" sz="1200" spc="52" dirty="0">
                <a:latin typeface="Cambria"/>
              </a:rPr>
              <a:t> </a:t>
            </a:r>
            <a:r>
              <a:rPr lang="ru-RU" sz="1200" spc="12" dirty="0">
                <a:latin typeface="Cambria"/>
              </a:rPr>
              <a:t>предметно-пространственной</a:t>
            </a:r>
            <a:r>
              <a:rPr lang="ru-RU" sz="1200" spc="52" dirty="0">
                <a:latin typeface="Cambria"/>
              </a:rPr>
              <a:t> </a:t>
            </a:r>
            <a:r>
              <a:rPr lang="ru-RU" sz="1200" spc="29" dirty="0">
                <a:latin typeface="Cambria"/>
              </a:rPr>
              <a:t>среды,</a:t>
            </a:r>
            <a:r>
              <a:rPr lang="ru-RU" sz="1200" spc="77" dirty="0">
                <a:latin typeface="Cambria"/>
              </a:rPr>
              <a:t> </a:t>
            </a:r>
            <a:r>
              <a:rPr lang="ru-RU" sz="1200" spc="24" dirty="0">
                <a:latin typeface="Cambria"/>
              </a:rPr>
              <a:t>материально-техническое</a:t>
            </a:r>
            <a:r>
              <a:rPr lang="ru-RU" sz="1200" spc="63" dirty="0">
                <a:latin typeface="Cambria"/>
              </a:rPr>
              <a:t> </a:t>
            </a:r>
            <a:r>
              <a:rPr lang="ru-RU" sz="1200" spc="12" dirty="0" smtClean="0">
                <a:latin typeface="Cambria"/>
              </a:rPr>
              <a:t>обеспечение</a:t>
            </a:r>
            <a:r>
              <a:rPr lang="ru-RU" sz="1200" spc="52" dirty="0" smtClean="0">
                <a:latin typeface="Cambria"/>
              </a:rPr>
              <a:t> </a:t>
            </a:r>
            <a:r>
              <a:rPr lang="ru-RU" sz="1200" spc="49" dirty="0">
                <a:latin typeface="Cambria"/>
              </a:rPr>
              <a:t>Программы,</a:t>
            </a:r>
            <a:r>
              <a:rPr lang="ru-RU" sz="1200" spc="77" dirty="0">
                <a:latin typeface="Cambria"/>
              </a:rPr>
              <a:t> </a:t>
            </a:r>
            <a:r>
              <a:rPr lang="ru-RU" sz="1200" spc="9" dirty="0">
                <a:latin typeface="Cambria"/>
              </a:rPr>
              <a:t>обеспеченность </a:t>
            </a:r>
            <a:r>
              <a:rPr lang="ru-RU" sz="1200" spc="-296" dirty="0">
                <a:latin typeface="Cambria"/>
              </a:rPr>
              <a:t> </a:t>
            </a:r>
            <a:r>
              <a:rPr lang="ru-RU" sz="1200" spc="18" dirty="0">
                <a:latin typeface="Cambria"/>
              </a:rPr>
              <a:t>методическими</a:t>
            </a:r>
            <a:r>
              <a:rPr lang="ru-RU" sz="1200" spc="32" dirty="0">
                <a:latin typeface="Cambria"/>
              </a:rPr>
              <a:t> </a:t>
            </a:r>
            <a:r>
              <a:rPr lang="ru-RU" sz="1200" spc="49" dirty="0">
                <a:latin typeface="Cambria"/>
              </a:rPr>
              <a:t>материалами</a:t>
            </a:r>
            <a:r>
              <a:rPr lang="ru-RU" sz="1200" spc="43" dirty="0">
                <a:latin typeface="Cambria"/>
              </a:rPr>
              <a:t> </a:t>
            </a:r>
            <a:r>
              <a:rPr lang="ru-RU" sz="1200" spc="38" dirty="0">
                <a:latin typeface="Cambria"/>
              </a:rPr>
              <a:t>и</a:t>
            </a:r>
            <a:r>
              <a:rPr lang="ru-RU" sz="1200" spc="77" dirty="0">
                <a:latin typeface="Cambria"/>
              </a:rPr>
              <a:t> </a:t>
            </a:r>
            <a:r>
              <a:rPr lang="ru-RU" sz="1200" spc="24" dirty="0">
                <a:latin typeface="Cambria"/>
              </a:rPr>
              <a:t>средствами</a:t>
            </a:r>
            <a:r>
              <a:rPr lang="ru-RU" sz="1200" spc="43" dirty="0">
                <a:latin typeface="Cambria"/>
              </a:rPr>
              <a:t> </a:t>
            </a:r>
            <a:r>
              <a:rPr lang="ru-RU" sz="1200" spc="24" dirty="0">
                <a:latin typeface="Cambria"/>
              </a:rPr>
              <a:t>обучения</a:t>
            </a:r>
            <a:r>
              <a:rPr lang="ru-RU" sz="1200" spc="38" dirty="0">
                <a:latin typeface="Cambria"/>
              </a:rPr>
              <a:t> и</a:t>
            </a:r>
            <a:r>
              <a:rPr lang="ru-RU" sz="1200" spc="77" dirty="0">
                <a:latin typeface="Cambria"/>
              </a:rPr>
              <a:t> </a:t>
            </a:r>
            <a:r>
              <a:rPr lang="ru-RU" sz="1200" spc="29" dirty="0">
                <a:latin typeface="Cambria"/>
              </a:rPr>
              <a:t>воспитания</a:t>
            </a:r>
            <a:endParaRPr lang="ru-RU" sz="1200" spc="-1" dirty="0">
              <a:latin typeface="Arial"/>
            </a:endParaRPr>
          </a:p>
          <a:p>
            <a:pPr marL="417240" indent="-114840">
              <a:spcBef>
                <a:spcPts val="150"/>
              </a:spcBef>
              <a:buClr>
                <a:srgbClr val="000000"/>
              </a:buClr>
              <a:buSzPct val="93000"/>
              <a:buFont typeface="Tahoma"/>
              <a:buChar char="•"/>
              <a:tabLst>
                <a:tab pos="417960" algn="l"/>
              </a:tabLst>
            </a:pPr>
            <a:r>
              <a:rPr lang="ru-RU" sz="1200" spc="49" dirty="0">
                <a:latin typeface="Cambria"/>
              </a:rPr>
              <a:t>Примерные</a:t>
            </a:r>
            <a:r>
              <a:rPr lang="ru-RU" sz="1200" spc="58" dirty="0">
                <a:latin typeface="Cambria"/>
              </a:rPr>
              <a:t> </a:t>
            </a:r>
            <a:r>
              <a:rPr lang="ru-RU" sz="1200" spc="38" dirty="0">
                <a:latin typeface="Cambria"/>
              </a:rPr>
              <a:t>перечни</a:t>
            </a:r>
            <a:r>
              <a:rPr lang="ru-RU" sz="1200" spc="49" dirty="0">
                <a:latin typeface="Cambria"/>
              </a:rPr>
              <a:t> </a:t>
            </a:r>
            <a:r>
              <a:rPr lang="ru-RU" sz="1200" spc="24" dirty="0">
                <a:latin typeface="Cambria"/>
              </a:rPr>
              <a:t>художественной</a:t>
            </a:r>
            <a:r>
              <a:rPr lang="ru-RU" sz="1200" spc="49" dirty="0">
                <a:latin typeface="Cambria"/>
              </a:rPr>
              <a:t> </a:t>
            </a:r>
            <a:r>
              <a:rPr lang="ru-RU" sz="1200" spc="29" dirty="0">
                <a:latin typeface="Cambria"/>
              </a:rPr>
              <a:t>литературы,</a:t>
            </a:r>
            <a:r>
              <a:rPr lang="ru-RU" sz="1200" spc="49" dirty="0">
                <a:latin typeface="Cambria"/>
              </a:rPr>
              <a:t> </a:t>
            </a:r>
            <a:r>
              <a:rPr lang="ru-RU" sz="1200" spc="43" dirty="0">
                <a:latin typeface="Cambria"/>
              </a:rPr>
              <a:t>музыкальных</a:t>
            </a:r>
            <a:r>
              <a:rPr lang="ru-RU" sz="1200" spc="49" dirty="0">
                <a:latin typeface="Cambria"/>
              </a:rPr>
              <a:t> </a:t>
            </a:r>
            <a:r>
              <a:rPr lang="ru-RU" sz="1200" spc="29" dirty="0">
                <a:latin typeface="Cambria"/>
              </a:rPr>
              <a:t>произведений,</a:t>
            </a:r>
            <a:r>
              <a:rPr lang="ru-RU" sz="1200" spc="49" dirty="0">
                <a:latin typeface="Cambria"/>
              </a:rPr>
              <a:t> </a:t>
            </a:r>
            <a:r>
              <a:rPr lang="ru-RU" sz="1200" spc="24" dirty="0">
                <a:latin typeface="Cambria"/>
              </a:rPr>
              <a:t>произведений</a:t>
            </a:r>
            <a:r>
              <a:rPr lang="ru-RU" sz="1200" spc="49" dirty="0">
                <a:latin typeface="Cambria"/>
              </a:rPr>
              <a:t> </a:t>
            </a:r>
            <a:r>
              <a:rPr lang="ru-RU" sz="1200" spc="9" dirty="0">
                <a:latin typeface="Cambria"/>
              </a:rPr>
              <a:t>изобразительного</a:t>
            </a:r>
            <a:r>
              <a:rPr lang="ru-RU" sz="1200" spc="52" dirty="0">
                <a:latin typeface="Cambria"/>
              </a:rPr>
              <a:t> </a:t>
            </a:r>
            <a:r>
              <a:rPr lang="ru-RU" sz="1200" spc="24" dirty="0">
                <a:latin typeface="Cambria"/>
              </a:rPr>
              <a:t>искусства</a:t>
            </a:r>
            <a:r>
              <a:rPr lang="ru-RU" sz="1200" spc="38" dirty="0">
                <a:latin typeface="Cambria"/>
              </a:rPr>
              <a:t> </a:t>
            </a:r>
            <a:r>
              <a:rPr lang="ru-RU" sz="1200" spc="52" dirty="0" smtClean="0">
                <a:latin typeface="Cambria"/>
              </a:rPr>
              <a:t>для</a:t>
            </a:r>
            <a:r>
              <a:rPr lang="ru-RU" sz="1200" spc="-1" dirty="0">
                <a:latin typeface="Arial"/>
              </a:rPr>
              <a:t> </a:t>
            </a:r>
            <a:r>
              <a:rPr lang="ru-RU" sz="1200" spc="29" dirty="0" smtClean="0">
                <a:latin typeface="Cambria"/>
              </a:rPr>
              <a:t>использования</a:t>
            </a:r>
            <a:r>
              <a:rPr lang="ru-RU" sz="1200" spc="43" dirty="0" smtClean="0">
                <a:latin typeface="Cambria"/>
              </a:rPr>
              <a:t> </a:t>
            </a:r>
            <a:r>
              <a:rPr lang="ru-RU" sz="1200" spc="18" dirty="0">
                <a:latin typeface="Cambria"/>
              </a:rPr>
              <a:t>в</a:t>
            </a:r>
            <a:r>
              <a:rPr lang="ru-RU" sz="1200" spc="83" dirty="0">
                <a:latin typeface="Cambria"/>
              </a:rPr>
              <a:t> </a:t>
            </a:r>
            <a:r>
              <a:rPr lang="ru-RU" sz="1200" spc="12" dirty="0">
                <a:latin typeface="Cambria"/>
              </a:rPr>
              <a:t>образовательной</a:t>
            </a:r>
            <a:r>
              <a:rPr lang="ru-RU" sz="1200" spc="38" dirty="0">
                <a:latin typeface="Cambria"/>
              </a:rPr>
              <a:t> </a:t>
            </a:r>
            <a:r>
              <a:rPr lang="ru-RU" sz="1200" spc="-1" dirty="0">
                <a:latin typeface="Cambria"/>
              </a:rPr>
              <a:t>работе</a:t>
            </a:r>
            <a:r>
              <a:rPr lang="ru-RU" sz="1200" spc="72" dirty="0">
                <a:latin typeface="Cambria"/>
              </a:rPr>
              <a:t> </a:t>
            </a:r>
            <a:r>
              <a:rPr lang="ru-RU" sz="1200" spc="18" dirty="0">
                <a:latin typeface="Cambria"/>
              </a:rPr>
              <a:t>в</a:t>
            </a:r>
            <a:r>
              <a:rPr lang="ru-RU" sz="1200" spc="83" dirty="0">
                <a:latin typeface="Cambria"/>
              </a:rPr>
              <a:t> </a:t>
            </a:r>
            <a:r>
              <a:rPr lang="ru-RU" sz="1200" spc="43" dirty="0">
                <a:latin typeface="Cambria"/>
              </a:rPr>
              <a:t>разных</a:t>
            </a:r>
            <a:r>
              <a:rPr lang="ru-RU" sz="1200" spc="69" dirty="0">
                <a:latin typeface="Cambria"/>
              </a:rPr>
              <a:t> </a:t>
            </a:r>
            <a:r>
              <a:rPr lang="ru-RU" sz="1200" spc="18" dirty="0">
                <a:latin typeface="Cambria"/>
              </a:rPr>
              <a:t>возрастных</a:t>
            </a:r>
            <a:r>
              <a:rPr lang="ru-RU" sz="1200" spc="58" dirty="0">
                <a:latin typeface="Cambria"/>
              </a:rPr>
              <a:t> </a:t>
            </a:r>
            <a:r>
              <a:rPr lang="ru-RU" sz="1200" spc="63" dirty="0">
                <a:latin typeface="Cambria"/>
              </a:rPr>
              <a:t>группах,</a:t>
            </a:r>
            <a:r>
              <a:rPr lang="ru-RU" sz="1200" spc="58" dirty="0">
                <a:latin typeface="Cambria"/>
              </a:rPr>
              <a:t> </a:t>
            </a:r>
            <a:r>
              <a:rPr lang="ru-RU" sz="1200" spc="94" dirty="0">
                <a:latin typeface="Cambria"/>
              </a:rPr>
              <a:t>а</a:t>
            </a:r>
            <a:r>
              <a:rPr lang="ru-RU" sz="1200" spc="77" dirty="0">
                <a:latin typeface="Cambria"/>
              </a:rPr>
              <a:t> </a:t>
            </a:r>
            <a:r>
              <a:rPr lang="ru-RU" sz="1200" spc="52" dirty="0">
                <a:latin typeface="Cambria"/>
              </a:rPr>
              <a:t>также</a:t>
            </a:r>
            <a:r>
              <a:rPr lang="ru-RU" sz="1200" spc="72" dirty="0">
                <a:latin typeface="Cambria"/>
              </a:rPr>
              <a:t> </a:t>
            </a:r>
            <a:r>
              <a:rPr lang="ru-RU" sz="1200" spc="32" dirty="0">
                <a:latin typeface="Cambria"/>
              </a:rPr>
              <a:t>примерный</a:t>
            </a:r>
            <a:r>
              <a:rPr lang="ru-RU" sz="1200" spc="49" dirty="0">
                <a:latin typeface="Cambria"/>
              </a:rPr>
              <a:t> </a:t>
            </a:r>
            <a:r>
              <a:rPr lang="ru-RU" sz="1200" spc="32" dirty="0">
                <a:latin typeface="Cambria"/>
              </a:rPr>
              <a:t>перечень</a:t>
            </a:r>
            <a:r>
              <a:rPr lang="ru-RU" sz="1200" spc="49" dirty="0">
                <a:latin typeface="Cambria"/>
              </a:rPr>
              <a:t> </a:t>
            </a:r>
            <a:r>
              <a:rPr lang="ru-RU" sz="1200" spc="24" dirty="0">
                <a:latin typeface="Cambria"/>
              </a:rPr>
              <a:t>рекомендованных</a:t>
            </a:r>
            <a:r>
              <a:rPr lang="ru-RU" sz="1200" spc="43" dirty="0">
                <a:latin typeface="Cambria"/>
              </a:rPr>
              <a:t> </a:t>
            </a:r>
            <a:r>
              <a:rPr lang="ru-RU" sz="1200" spc="52" dirty="0" smtClean="0">
                <a:latin typeface="Cambria"/>
              </a:rPr>
              <a:t>для</a:t>
            </a:r>
            <a:r>
              <a:rPr lang="ru-RU" sz="1200" spc="-1" dirty="0">
                <a:latin typeface="Arial"/>
              </a:rPr>
              <a:t> </a:t>
            </a:r>
            <a:r>
              <a:rPr lang="ru-RU" sz="1200" spc="9" dirty="0" smtClean="0">
                <a:latin typeface="Cambria"/>
              </a:rPr>
              <a:t>семейного</a:t>
            </a:r>
            <a:r>
              <a:rPr lang="ru-RU" sz="1200" spc="49" dirty="0" smtClean="0">
                <a:latin typeface="Cambria"/>
              </a:rPr>
              <a:t> </a:t>
            </a:r>
            <a:r>
              <a:rPr lang="ru-RU" sz="1200" spc="12" dirty="0">
                <a:latin typeface="Cambria"/>
              </a:rPr>
              <a:t>просмотра</a:t>
            </a:r>
            <a:r>
              <a:rPr lang="ru-RU" sz="1200" spc="58" dirty="0">
                <a:latin typeface="Cambria"/>
              </a:rPr>
              <a:t> </a:t>
            </a:r>
            <a:r>
              <a:rPr lang="ru-RU" sz="1200" spc="43" dirty="0">
                <a:latin typeface="Cambria"/>
              </a:rPr>
              <a:t>анимационных</a:t>
            </a:r>
            <a:r>
              <a:rPr lang="ru-RU" sz="1200" spc="63" dirty="0">
                <a:latin typeface="Cambria"/>
              </a:rPr>
              <a:t> </a:t>
            </a:r>
            <a:r>
              <a:rPr lang="ru-RU" sz="1200" spc="24" dirty="0">
                <a:latin typeface="Cambria"/>
              </a:rPr>
              <a:t>произведений</a:t>
            </a:r>
            <a:endParaRPr lang="ru-RU" sz="1200" spc="-1" dirty="0">
              <a:latin typeface="Arial"/>
            </a:endParaRPr>
          </a:p>
          <a:p>
            <a:pPr marL="417240" indent="-114840">
              <a:spcBef>
                <a:spcPts val="164"/>
              </a:spcBef>
              <a:buClr>
                <a:srgbClr val="000000"/>
              </a:buClr>
              <a:buSzPct val="93000"/>
              <a:buFont typeface="Tahoma"/>
              <a:buChar char="•"/>
              <a:tabLst>
                <a:tab pos="417960" algn="l"/>
              </a:tabLst>
            </a:pPr>
            <a:r>
              <a:rPr lang="ru-RU" sz="1200" spc="72" dirty="0">
                <a:latin typeface="Cambria"/>
              </a:rPr>
              <a:t>Режим</a:t>
            </a:r>
            <a:r>
              <a:rPr lang="ru-RU" sz="1200" spc="43" dirty="0">
                <a:latin typeface="Cambria"/>
              </a:rPr>
              <a:t> </a:t>
            </a:r>
            <a:r>
              <a:rPr lang="ru-RU" sz="1200" spc="38" dirty="0">
                <a:latin typeface="Cambria"/>
              </a:rPr>
              <a:t>и</a:t>
            </a:r>
            <a:r>
              <a:rPr lang="ru-RU" sz="1200" spc="77" dirty="0">
                <a:latin typeface="Cambria"/>
              </a:rPr>
              <a:t> </a:t>
            </a:r>
            <a:r>
              <a:rPr lang="ru-RU" sz="1200" spc="24" dirty="0">
                <a:latin typeface="Cambria"/>
              </a:rPr>
              <a:t>распорядок</a:t>
            </a:r>
            <a:r>
              <a:rPr lang="ru-RU" sz="1200" spc="38" dirty="0">
                <a:latin typeface="Cambria"/>
              </a:rPr>
              <a:t> </a:t>
            </a:r>
            <a:r>
              <a:rPr lang="ru-RU" sz="1200" spc="43" dirty="0">
                <a:latin typeface="Cambria"/>
              </a:rPr>
              <a:t>дня</a:t>
            </a:r>
            <a:r>
              <a:rPr lang="ru-RU" sz="1200" spc="63" dirty="0">
                <a:latin typeface="Cambria"/>
              </a:rPr>
              <a:t> </a:t>
            </a:r>
            <a:r>
              <a:rPr lang="ru-RU" sz="1200" spc="18" dirty="0">
                <a:latin typeface="Cambria"/>
              </a:rPr>
              <a:t>в</a:t>
            </a:r>
            <a:r>
              <a:rPr lang="ru-RU" sz="1200" spc="69" dirty="0">
                <a:latin typeface="Cambria"/>
              </a:rPr>
              <a:t> </a:t>
            </a:r>
            <a:r>
              <a:rPr lang="ru-RU" sz="1200" spc="29" dirty="0">
                <a:latin typeface="Cambria"/>
              </a:rPr>
              <a:t>дошкольных</a:t>
            </a:r>
            <a:r>
              <a:rPr lang="ru-RU" sz="1200" spc="38" dirty="0">
                <a:latin typeface="Cambria"/>
              </a:rPr>
              <a:t> </a:t>
            </a:r>
            <a:r>
              <a:rPr lang="ru-RU" sz="1200" spc="52" dirty="0">
                <a:latin typeface="Cambria"/>
              </a:rPr>
              <a:t>группах,</a:t>
            </a:r>
            <a:endParaRPr lang="ru-RU" sz="1200" spc="-1" dirty="0">
              <a:latin typeface="Arial"/>
            </a:endParaRPr>
          </a:p>
          <a:p>
            <a:pPr marL="417240" indent="-114840">
              <a:spcBef>
                <a:spcPts val="181"/>
              </a:spcBef>
              <a:buClr>
                <a:srgbClr val="000000"/>
              </a:buClr>
              <a:buSzPct val="93000"/>
              <a:buFont typeface="Tahoma"/>
              <a:buChar char="•"/>
              <a:tabLst>
                <a:tab pos="417960" algn="l"/>
              </a:tabLst>
            </a:pPr>
            <a:r>
              <a:rPr lang="ru-RU" sz="1200" spc="52" dirty="0">
                <a:latin typeface="Cambria"/>
              </a:rPr>
              <a:t>Календарный</a:t>
            </a:r>
            <a:r>
              <a:rPr lang="ru-RU" sz="1200" spc="32" dirty="0">
                <a:latin typeface="Cambria"/>
              </a:rPr>
              <a:t> </a:t>
            </a:r>
            <a:r>
              <a:rPr lang="ru-RU" sz="1200" spc="72" dirty="0">
                <a:latin typeface="Cambria"/>
              </a:rPr>
              <a:t>план</a:t>
            </a:r>
            <a:r>
              <a:rPr lang="ru-RU" sz="1200" spc="63" dirty="0">
                <a:latin typeface="Cambria"/>
              </a:rPr>
              <a:t> </a:t>
            </a:r>
            <a:r>
              <a:rPr lang="ru-RU" sz="1200" spc="18" dirty="0">
                <a:latin typeface="Cambria"/>
              </a:rPr>
              <a:t>воспитательной </a:t>
            </a:r>
            <a:r>
              <a:rPr lang="ru-RU" sz="1200" spc="-1" dirty="0">
                <a:latin typeface="Cambria"/>
              </a:rPr>
              <a:t>работы</a:t>
            </a:r>
            <a:endParaRPr lang="ru-RU" sz="1200" spc="-1" dirty="0">
              <a:latin typeface="Arial"/>
            </a:endParaRPr>
          </a:p>
        </p:txBody>
      </p:sp>
      <p:pic>
        <p:nvPicPr>
          <p:cNvPr id="121" name="object 41"/>
          <p:cNvPicPr/>
          <p:nvPr/>
        </p:nvPicPr>
        <p:blipFill>
          <a:blip r:embed="rId5"/>
          <a:stretch/>
        </p:blipFill>
        <p:spPr>
          <a:xfrm>
            <a:off x="853489" y="64773"/>
            <a:ext cx="8328600" cy="503612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4297" y="157619"/>
            <a:ext cx="9871587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accent2">
                    <a:lumMod val="50000"/>
                  </a:schemeClr>
                </a:solidFill>
              </a:rPr>
              <a:t>ЦЕЛЬ </a:t>
            </a: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</a:rPr>
              <a:t>ПРОГРАММЫ</a:t>
            </a:r>
          </a:p>
          <a:p>
            <a:pPr algn="just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Цель:</a:t>
            </a:r>
          </a:p>
          <a:p>
            <a:pPr algn="just"/>
            <a:r>
              <a:rPr lang="ru-RU" sz="1600" dirty="0" smtClean="0"/>
              <a:t>разностороннее </a:t>
            </a:r>
            <a:r>
              <a:rPr lang="ru-RU" sz="1600" dirty="0"/>
              <a:t>развитие ребёнка в период дошкольного детства с учётом возрастных и </a:t>
            </a:r>
            <a:r>
              <a:rPr lang="ru-RU" sz="1600" dirty="0" smtClean="0"/>
              <a:t>  индивидуальных </a:t>
            </a:r>
            <a:r>
              <a:rPr lang="ru-RU" sz="1600" dirty="0"/>
              <a:t>особенностей на основе духовно-нравственных ценностей российского народа, исторических и национально-культурных традиций. </a:t>
            </a:r>
          </a:p>
          <a:p>
            <a:r>
              <a:rPr lang="ru-RU" sz="1600" b="1" u="sng" dirty="0" smtClean="0"/>
              <a:t>Традиционные </a:t>
            </a:r>
            <a:r>
              <a:rPr lang="ru-RU" sz="1600" b="1" u="sng" dirty="0"/>
              <a:t>российские духовно нравственные ценности: </a:t>
            </a:r>
            <a:endParaRPr lang="ru-RU" sz="1600" b="1" u="sng" dirty="0" smtClean="0"/>
          </a:p>
          <a:p>
            <a:r>
              <a:rPr lang="ru-RU" sz="1600" dirty="0" smtClean="0"/>
              <a:t> </a:t>
            </a:r>
            <a:r>
              <a:rPr lang="ru-RU" sz="1600" dirty="0"/>
              <a:t>жизнь, достоинство, </a:t>
            </a:r>
            <a:endParaRPr lang="ru-RU" sz="1600" dirty="0" smtClean="0"/>
          </a:p>
          <a:p>
            <a:r>
              <a:rPr lang="ru-RU" sz="1600" dirty="0" smtClean="0"/>
              <a:t> </a:t>
            </a:r>
            <a:r>
              <a:rPr lang="ru-RU" sz="1600" dirty="0"/>
              <a:t>права и свободы человека</a:t>
            </a:r>
            <a:r>
              <a:rPr lang="ru-RU" sz="1600" dirty="0" smtClean="0"/>
              <a:t>,</a:t>
            </a:r>
          </a:p>
          <a:p>
            <a:r>
              <a:rPr lang="ru-RU" sz="1600" dirty="0" smtClean="0"/>
              <a:t> </a:t>
            </a:r>
            <a:r>
              <a:rPr lang="ru-RU" sz="1600" dirty="0"/>
              <a:t>патриотизм, гражданственность, </a:t>
            </a:r>
            <a:endParaRPr lang="ru-RU" sz="1600" dirty="0" smtClean="0"/>
          </a:p>
          <a:p>
            <a:r>
              <a:rPr lang="ru-RU" sz="1600" dirty="0" smtClean="0"/>
              <a:t> </a:t>
            </a:r>
            <a:r>
              <a:rPr lang="ru-RU" sz="1600" dirty="0"/>
              <a:t>служение Отечеству и ответственность за его судьбу</a:t>
            </a:r>
            <a:r>
              <a:rPr lang="ru-RU" sz="1600" dirty="0" smtClean="0"/>
              <a:t>,</a:t>
            </a:r>
          </a:p>
          <a:p>
            <a:r>
              <a:rPr lang="ru-RU" sz="1600" dirty="0" smtClean="0"/>
              <a:t> </a:t>
            </a:r>
            <a:r>
              <a:rPr lang="ru-RU" sz="1600" dirty="0"/>
              <a:t>высокие нравственные идеалы, </a:t>
            </a:r>
            <a:endParaRPr lang="ru-RU" sz="1600" dirty="0" smtClean="0"/>
          </a:p>
          <a:p>
            <a:r>
              <a:rPr lang="ru-RU" sz="1600" dirty="0" smtClean="0"/>
              <a:t> </a:t>
            </a:r>
            <a:r>
              <a:rPr lang="ru-RU" sz="1600" dirty="0"/>
              <a:t>крепкая семья, </a:t>
            </a:r>
            <a:endParaRPr lang="ru-RU" sz="1600" dirty="0" smtClean="0"/>
          </a:p>
          <a:p>
            <a:r>
              <a:rPr lang="ru-RU" sz="1600" dirty="0" smtClean="0"/>
              <a:t> </a:t>
            </a:r>
            <a:r>
              <a:rPr lang="ru-RU" sz="1600" dirty="0"/>
              <a:t>созидательный труд</a:t>
            </a:r>
            <a:r>
              <a:rPr lang="ru-RU" sz="1600" dirty="0" smtClean="0"/>
              <a:t>,</a:t>
            </a:r>
          </a:p>
          <a:p>
            <a:r>
              <a:rPr lang="ru-RU" sz="1600" dirty="0" smtClean="0"/>
              <a:t> </a:t>
            </a:r>
            <a:r>
              <a:rPr lang="ru-RU" sz="1600" dirty="0"/>
              <a:t>приоритет духовного над материальным, </a:t>
            </a:r>
            <a:endParaRPr lang="ru-RU" sz="1600" dirty="0" smtClean="0"/>
          </a:p>
          <a:p>
            <a:r>
              <a:rPr lang="ru-RU" sz="1600" dirty="0" smtClean="0"/>
              <a:t> </a:t>
            </a:r>
            <a:r>
              <a:rPr lang="ru-RU" sz="1600" dirty="0"/>
              <a:t>гуманизм, милосердие</a:t>
            </a:r>
            <a:r>
              <a:rPr lang="ru-RU" sz="1600" dirty="0" smtClean="0"/>
              <a:t>,</a:t>
            </a:r>
          </a:p>
          <a:p>
            <a:r>
              <a:rPr lang="ru-RU" sz="1600" dirty="0" smtClean="0"/>
              <a:t> </a:t>
            </a:r>
            <a:r>
              <a:rPr lang="ru-RU" sz="1600" dirty="0"/>
              <a:t>справедливость</a:t>
            </a:r>
            <a:r>
              <a:rPr lang="ru-RU" sz="1600" dirty="0" smtClean="0"/>
              <a:t>,</a:t>
            </a:r>
          </a:p>
          <a:p>
            <a:r>
              <a:rPr lang="ru-RU" sz="1600" dirty="0" smtClean="0"/>
              <a:t> </a:t>
            </a:r>
            <a:r>
              <a:rPr lang="ru-RU" sz="1600" dirty="0"/>
              <a:t>коллективизм, </a:t>
            </a:r>
            <a:endParaRPr lang="ru-RU" sz="1600" dirty="0" smtClean="0"/>
          </a:p>
          <a:p>
            <a:r>
              <a:rPr lang="ru-RU" sz="1600" dirty="0" smtClean="0"/>
              <a:t> </a:t>
            </a:r>
            <a:r>
              <a:rPr lang="ru-RU" sz="1600" dirty="0"/>
              <a:t>взаимопомощь и взаимоуважение</a:t>
            </a:r>
            <a:r>
              <a:rPr lang="ru-RU" sz="1600" dirty="0" smtClean="0"/>
              <a:t>,</a:t>
            </a:r>
          </a:p>
          <a:p>
            <a:r>
              <a:rPr lang="ru-RU" sz="1600" dirty="0" smtClean="0"/>
              <a:t> </a:t>
            </a:r>
            <a:r>
              <a:rPr lang="ru-RU" sz="1600" dirty="0"/>
              <a:t>историческая память, </a:t>
            </a:r>
            <a:endParaRPr lang="ru-RU" sz="1600" dirty="0" smtClean="0"/>
          </a:p>
          <a:p>
            <a:r>
              <a:rPr lang="ru-RU" sz="1600" dirty="0" smtClean="0"/>
              <a:t> </a:t>
            </a:r>
            <a:r>
              <a:rPr lang="ru-RU" sz="1600" dirty="0"/>
              <a:t>преемственность поколений</a:t>
            </a:r>
            <a:r>
              <a:rPr lang="ru-RU" sz="1600" dirty="0" smtClean="0"/>
              <a:t>,</a:t>
            </a:r>
          </a:p>
          <a:p>
            <a:r>
              <a:rPr lang="ru-RU" sz="1600" dirty="0" smtClean="0"/>
              <a:t> </a:t>
            </a:r>
            <a:r>
              <a:rPr lang="ru-RU" sz="1600" dirty="0"/>
              <a:t>единство народов </a:t>
            </a:r>
            <a:r>
              <a:rPr lang="ru-RU" sz="1600" dirty="0" smtClean="0"/>
              <a:t>России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544494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00299" y="251538"/>
            <a:ext cx="4134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ЗАДАЧИ РЕАЛИЗАЦИИ ПРОГРАММЫ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378549"/>
              </p:ext>
            </p:extLst>
          </p:nvPr>
        </p:nvGraphicFramePr>
        <p:xfrm>
          <a:off x="-1" y="620870"/>
          <a:ext cx="10799764" cy="46836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3418"/>
                <a:gridCol w="2359793"/>
                <a:gridCol w="1934604"/>
                <a:gridCol w="1477527"/>
                <a:gridCol w="1749029"/>
                <a:gridCol w="1195393"/>
              </a:tblGrid>
              <a:tr h="2397633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Обеспечение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единых для Российской Федерации содержания дошкольного образования и планируемых результатов освоения образовательной программы дошкольного образования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обеспечение психолого- педагогической поддержки семьи и повышение компетентности родителей (законных представителей) в вопросах воспитания, обучения и развития, охраны и укрепления здоровья детей, обеспечения их безопасности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создание условий для равного доступа к образованию для всех детей дошкольного возраста с учётом разнообразия образовательных потребностей и индивидуальных возможностей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/>
                        <a:t>построение (структурирование) содержания образовательной деятельности на основе учёта возрастных и индивидуальных особенностей развития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обеспечение развития физических, личностных, нравственных качеств и основ патриотизма, интеллектуальных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и художественно-творческих способностей ребёнка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охрана и укрепление физического и психического здоровья детей, в том числе их эмоционального благополучия</a:t>
                      </a:r>
                      <a:endParaRPr lang="ru-RU" sz="1200" dirty="0"/>
                    </a:p>
                  </a:txBody>
                  <a:tcPr/>
                </a:tc>
              </a:tr>
              <a:tr h="2127917"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приобщение детей (в соответствии с возрастными особенностями) к базовым ценностям российского народа, создание условий для формирования ценностного отношения к окружающему миру, становления опыта действий и поступков на основе осмысления ценностей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развивать</a:t>
                      </a:r>
                      <a:r>
                        <a:rPr lang="ru-RU" sz="1200" baseline="0" dirty="0" smtClean="0"/>
                        <a:t> у дошкольников интерес к родному городу Астрахани, его достопримечательностям, событиям его прошлого и настоящего, приобщать к культуре и традициям семьи, родного </a:t>
                      </a:r>
                      <a:r>
                        <a:rPr lang="ru-RU" sz="1200" baseline="0" dirty="0" err="1" smtClean="0"/>
                        <a:t>города,края</a:t>
                      </a:r>
                      <a:r>
                        <a:rPr lang="ru-RU" sz="1200" baseline="0" dirty="0" smtClean="0"/>
                        <a:t>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формировать у детей математические представления и понятия как основы для их</a:t>
                      </a:r>
                      <a:r>
                        <a:rPr lang="ru-RU" sz="1200" baseline="0" dirty="0" smtClean="0"/>
                        <a:t> умственного и личностного развития, формированию целостной картины мира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формирование финансовой культуры и азов финансовой грамотности у детей старших и подготовительных дошкольных групп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преодоление проблем в познавательном и эмоционально-личностном развитии детей целевых групп, гармонизация личности и межличностных отношений, коррекция недостатков развития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раннее выявление и своевременное предупреждение речевых нарушений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1316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451798" y="453509"/>
            <a:ext cx="48131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B0F0"/>
                </a:solidFill>
              </a:rPr>
              <a:t>ПРИНЦИПЫ </a:t>
            </a:r>
            <a:r>
              <a:rPr lang="ru-RU" b="1" dirty="0">
                <a:solidFill>
                  <a:srgbClr val="00B0F0"/>
                </a:solidFill>
              </a:rPr>
              <a:t>ФОРМИРОВАНИЯ ПРОГРАММЫ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93820" y="1095269"/>
            <a:ext cx="8902839" cy="42503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SzPts val="1200"/>
              <a:buFont typeface="Wingdings" panose="05000000000000000000" pitchFamily="2" charset="2"/>
              <a:buChar char=""/>
              <a:tabLst>
                <a:tab pos="1298575" algn="l"/>
              </a:tabLst>
            </a:pP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признание</a:t>
            </a:r>
            <a:r>
              <a:rPr lang="ru-RU" sz="1600" spc="-5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приоритетности</a:t>
            </a:r>
            <a:r>
              <a:rPr lang="ru-RU" sz="1600" spc="-35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600" spc="-1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образования;</a:t>
            </a:r>
            <a:endParaRPr lang="ru-RU" sz="1600" dirty="0">
              <a:latin typeface="Times New Roman" panose="02020603050405020304" pitchFamily="18" charset="0"/>
              <a:ea typeface="Wingdings" panose="05000000000000000000" pitchFamily="2" charset="2"/>
              <a:cs typeface="Wingdings" panose="05000000000000000000" pitchFamily="2" charset="2"/>
            </a:endParaRPr>
          </a:p>
          <a:p>
            <a:pPr marL="342900" marR="236855" lvl="0" indent="-342900" algn="just">
              <a:lnSpc>
                <a:spcPct val="115000"/>
              </a:lnSpc>
              <a:spcBef>
                <a:spcPts val="180"/>
              </a:spcBef>
              <a:spcAft>
                <a:spcPts val="0"/>
              </a:spcAft>
              <a:buSzPts val="1200"/>
              <a:buFont typeface="Wingdings" panose="05000000000000000000" pitchFamily="2" charset="2"/>
              <a:buChar char=""/>
              <a:tabLst>
                <a:tab pos="1299210" algn="l"/>
              </a:tabLst>
            </a:pP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обеспечение права каждого человека на образование, недопустимость дискриминации в сфере образования;</a:t>
            </a:r>
          </a:p>
          <a:p>
            <a:pPr marL="342900" marR="233680" lvl="0" indent="-342900" algn="just">
              <a:lnSpc>
                <a:spcPct val="115000"/>
              </a:lnSpc>
              <a:spcBef>
                <a:spcPts val="5"/>
              </a:spcBef>
              <a:spcAft>
                <a:spcPts val="0"/>
              </a:spcAft>
              <a:buSzPts val="1200"/>
              <a:buFont typeface="Wingdings" panose="05000000000000000000" pitchFamily="2" charset="2"/>
              <a:buChar char=""/>
              <a:tabLst>
                <a:tab pos="1299210" algn="l"/>
              </a:tabLst>
            </a:pP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гуманистический характер образования, приоритет жизни и здоровья человека, прав и свобод личности, свободного развития личности, воспитание взаимоуважения, трудолюбия,</a:t>
            </a:r>
            <a:r>
              <a:rPr lang="ru-RU" sz="1600" spc="2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гражданственности,</a:t>
            </a:r>
            <a:r>
              <a:rPr lang="ru-RU" sz="1600" spc="2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патриотизма,</a:t>
            </a:r>
            <a:r>
              <a:rPr lang="ru-RU" sz="1600" spc="2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ответственности,</a:t>
            </a:r>
            <a:r>
              <a:rPr lang="ru-RU" sz="1600" spc="2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правовой</a:t>
            </a:r>
            <a:r>
              <a:rPr lang="ru-RU" sz="1600" spc="2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культуры, </a:t>
            </a:r>
            <a:r>
              <a:rPr lang="ru-RU" sz="1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бережного 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отношения к природе и окружающей среде, рационального </a:t>
            </a:r>
            <a:r>
              <a:rPr lang="ru-RU" sz="1600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природопользования;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ts val="1375"/>
              </a:lnSpc>
              <a:spcAft>
                <a:spcPts val="0"/>
              </a:spcAft>
              <a:buSzPts val="1200"/>
              <a:buFont typeface="Wingdings" panose="05000000000000000000" pitchFamily="2" charset="2"/>
              <a:buChar char=""/>
              <a:tabLst>
                <a:tab pos="1298575" algn="l"/>
              </a:tabLst>
            </a:pP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светский</a:t>
            </a:r>
            <a:r>
              <a:rPr lang="ru-RU" sz="1600" spc="-15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характер</a:t>
            </a:r>
            <a:r>
              <a:rPr lang="ru-RU" sz="1600" spc="-1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образования;</a:t>
            </a:r>
            <a:endParaRPr lang="ru-RU" sz="1600" dirty="0">
              <a:latin typeface="Times New Roman" panose="02020603050405020304" pitchFamily="18" charset="0"/>
              <a:ea typeface="Wingdings" panose="05000000000000000000" pitchFamily="2" charset="2"/>
              <a:cs typeface="Wingdings" panose="05000000000000000000" pitchFamily="2" charset="2"/>
            </a:endParaRPr>
          </a:p>
          <a:p>
            <a:pPr marL="342900" marR="234315" lvl="0" indent="-342900" algn="just">
              <a:lnSpc>
                <a:spcPct val="115000"/>
              </a:lnSpc>
              <a:spcBef>
                <a:spcPts val="215"/>
              </a:spcBef>
              <a:spcAft>
                <a:spcPts val="0"/>
              </a:spcAft>
              <a:buSzPts val="1200"/>
              <a:buFont typeface="Wingdings" panose="05000000000000000000" pitchFamily="2" charset="2"/>
              <a:buChar char=""/>
              <a:tabLst>
                <a:tab pos="1299210" algn="l"/>
              </a:tabLst>
            </a:pP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свобода</a:t>
            </a:r>
            <a:r>
              <a:rPr lang="ru-RU" sz="1600" spc="-15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выбора</a:t>
            </a:r>
            <a:r>
              <a:rPr lang="ru-RU" sz="1600" spc="-5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получения</a:t>
            </a:r>
            <a:r>
              <a:rPr lang="ru-RU" sz="1600" spc="-1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образования</a:t>
            </a:r>
            <a:r>
              <a:rPr lang="ru-RU" sz="1600" spc="-1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согласно</a:t>
            </a:r>
            <a:r>
              <a:rPr lang="ru-RU" sz="1600" spc="-1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склонностям</a:t>
            </a:r>
            <a:r>
              <a:rPr lang="ru-RU" sz="1600" spc="-1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и</a:t>
            </a:r>
            <a:r>
              <a:rPr lang="ru-RU" sz="1600" spc="-5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потребностям</a:t>
            </a:r>
            <a:r>
              <a:rPr lang="ru-RU" sz="1600" spc="-1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человека, создание условий для самореализации каждого человека, свободное развитие его способностей,</a:t>
            </a:r>
            <a:r>
              <a:rPr lang="ru-RU" sz="1600" spc="-75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включая</a:t>
            </a:r>
            <a:r>
              <a:rPr lang="ru-RU" sz="1600" spc="-75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предоставление</a:t>
            </a:r>
            <a:r>
              <a:rPr lang="ru-RU" sz="1600" spc="-75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права</a:t>
            </a:r>
            <a:r>
              <a:rPr lang="ru-RU" sz="1600" spc="-75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выбора</a:t>
            </a:r>
            <a:r>
              <a:rPr lang="ru-RU" sz="1600" spc="-75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форм</a:t>
            </a:r>
            <a:r>
              <a:rPr lang="ru-RU" sz="1600" spc="-75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получения</a:t>
            </a:r>
            <a:r>
              <a:rPr lang="ru-RU" sz="1600" spc="-75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образования,</a:t>
            </a:r>
            <a:r>
              <a:rPr lang="ru-RU" sz="1600" spc="-75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 </a:t>
            </a: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форм </a:t>
            </a:r>
            <a:r>
              <a:rPr lang="ru-RU" sz="1600" spc="-1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обучения;</a:t>
            </a:r>
            <a:endParaRPr lang="ru-RU" sz="1600" dirty="0">
              <a:latin typeface="Times New Roman" panose="02020603050405020304" pitchFamily="18" charset="0"/>
              <a:ea typeface="Wingdings" panose="05000000000000000000" pitchFamily="2" charset="2"/>
              <a:cs typeface="Wingdings" panose="05000000000000000000" pitchFamily="2" charset="2"/>
            </a:endParaRPr>
          </a:p>
          <a:p>
            <a:pPr marL="342900" marR="233045" lvl="0" indent="-342900" algn="just">
              <a:lnSpc>
                <a:spcPct val="115000"/>
              </a:lnSpc>
              <a:spcAft>
                <a:spcPts val="0"/>
              </a:spcAft>
              <a:buSzPts val="1200"/>
              <a:buFont typeface="Wingdings" panose="05000000000000000000" pitchFamily="2" charset="2"/>
              <a:buChar char=""/>
              <a:tabLst>
                <a:tab pos="1299210" algn="l"/>
              </a:tabLst>
            </a:pPr>
            <a:r>
              <a:rPr lang="ru-RU" sz="1600" dirty="0">
                <a:latin typeface="Times New Roman" panose="02020603050405020304" pitchFamily="18" charset="0"/>
                <a:ea typeface="Wingdings" panose="05000000000000000000" pitchFamily="2" charset="2"/>
                <a:cs typeface="Wingdings" panose="05000000000000000000" pitchFamily="2" charset="2"/>
              </a:rPr>
              <a:t>демократический характер управления образованием, обеспечение прав педагогических работников, обучающихся, родителей (законных представителей) несовершеннолетних обучающихся на участие в управлении образовательными организациями.</a:t>
            </a:r>
            <a:endParaRPr lang="ru-RU" sz="1600" spc="0" dirty="0">
              <a:effectLst/>
              <a:latin typeface="Times New Roman" panose="02020603050405020304" pitchFamily="18" charset="0"/>
              <a:ea typeface="Wingdings" panose="05000000000000000000" pitchFamily="2" charset="2"/>
              <a:cs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077122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33" y="206478"/>
            <a:ext cx="9892058" cy="53619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08903" y="206477"/>
            <a:ext cx="40017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B0F0"/>
                </a:solidFill>
              </a:rPr>
              <a:t>ПЛАНИРУЕМЫЕ РЕЗУЛЬТАТЫ</a:t>
            </a:r>
            <a:endParaRPr lang="ru-RU" sz="2000" b="1" dirty="0">
              <a:solidFill>
                <a:srgbClr val="00B0F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2787" y="904568"/>
            <a:ext cx="76750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Планируемые результаты освоения Программы представляют собой возрастные характеристики возможных достижений ребёнка дошкольного возраста на разных возрастных этапах и к завершению дошкольного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214269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80852" y="176981"/>
            <a:ext cx="41502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ПЛАНИРУЕМЫЕ РЕЗУЛЬТАТЫ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3961" y="577091"/>
            <a:ext cx="96946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Планируемые результаты реализации Программы представлены в Целевом разделе ОП ДО п. </a:t>
            </a:r>
            <a:r>
              <a:rPr lang="ru-RU" dirty="0" smtClean="0"/>
              <a:t>1.2.1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91381" y="1223422"/>
            <a:ext cx="82590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Педагогическая диагностика достижения планируемых результатов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2284" y="1404114"/>
            <a:ext cx="941930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algn="just"/>
            <a:r>
              <a:rPr lang="ru-RU" dirty="0" smtClean="0"/>
              <a:t>Планируемые </a:t>
            </a:r>
            <a:r>
              <a:rPr lang="ru-RU" dirty="0"/>
              <a:t>результаты освоения ОП ДО заданы как Целевые ориентиры дошкольного образования: </a:t>
            </a:r>
            <a:endParaRPr lang="ru-RU" dirty="0" smtClean="0"/>
          </a:p>
          <a:p>
            <a:pPr algn="just"/>
            <a:r>
              <a:rPr lang="ru-RU" dirty="0" smtClean="0"/>
              <a:t> </a:t>
            </a:r>
            <a:r>
              <a:rPr lang="ru-RU" dirty="0"/>
              <a:t>не подлежат непосредственной оценке, в том числе и в виде педагогической диагностики (мониторинга) </a:t>
            </a:r>
            <a:endParaRPr lang="ru-RU" dirty="0" smtClean="0"/>
          </a:p>
          <a:p>
            <a:pPr algn="just"/>
            <a:r>
              <a:rPr lang="ru-RU" dirty="0" smtClean="0"/>
              <a:t> </a:t>
            </a:r>
            <a:r>
              <a:rPr lang="ru-RU" dirty="0"/>
              <a:t>не являются основанием для их формального сравнения с реальными достижениями детей </a:t>
            </a:r>
            <a:endParaRPr lang="ru-RU" dirty="0" smtClean="0"/>
          </a:p>
          <a:p>
            <a:pPr algn="just"/>
            <a:r>
              <a:rPr lang="ru-RU" dirty="0" smtClean="0"/>
              <a:t> </a:t>
            </a:r>
            <a:r>
              <a:rPr lang="ru-RU" dirty="0"/>
              <a:t>не являются основой объективной оценки соответствия установленным требованиям образовательной деятельности и </a:t>
            </a:r>
            <a:r>
              <a:rPr lang="ru-RU" dirty="0" smtClean="0"/>
              <a:t>подготовки детей.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26473" y="4405745"/>
            <a:ext cx="75713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Освоение Программы не сопровождается проведением промежуточных аттестаций и итоговой аттестации обучающихся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697" y="4239490"/>
            <a:ext cx="753141" cy="713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01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8090" y="1573161"/>
            <a:ext cx="899651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Педагогическая диагностика достижений планируемых результатов направлена на изучение </a:t>
            </a:r>
            <a:r>
              <a:rPr lang="ru-RU" dirty="0" err="1"/>
              <a:t>деятельностных</a:t>
            </a:r>
            <a:r>
              <a:rPr lang="ru-RU" dirty="0"/>
              <a:t> умений ребёнка, его интересов, предпочтений, склонностей, личностных особенностей, способов взаимодействия со взрослыми и сверстниками. Она позволяет выявлять особенности и динамику развития Освоение Программы не сопровождается проведением промежуточных аттестаций и итоговой аттестации обучающихся ребёнка, составлять на основе полученных данных индивидуальные образовательные маршруты освоения образовательной программы, своевременно вносить изменения в планирование, содержание и организацию образовательной деятельности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11277" y="353962"/>
            <a:ext cx="956678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50000"/>
                  </a:schemeClr>
                </a:solidFill>
              </a:rPr>
              <a:t>Педагогическая диагностика достижения планируемых результатов</a:t>
            </a:r>
          </a:p>
        </p:txBody>
      </p:sp>
    </p:spTree>
    <p:extLst>
      <p:ext uri="{BB962C8B-B14F-4D97-AF65-F5344CB8AC3E}">
        <p14:creationId xmlns:p14="http://schemas.microsoft.com/office/powerpoint/2010/main" val="405884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1419" y="235974"/>
            <a:ext cx="52241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</a:rPr>
              <a:t>Методы педагогической диагностики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5491656"/>
              </p:ext>
            </p:extLst>
          </p:nvPr>
        </p:nvGraphicFramePr>
        <p:xfrm>
          <a:off x="285135" y="760447"/>
          <a:ext cx="10389791" cy="1776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2054"/>
                <a:gridCol w="2012054"/>
                <a:gridCol w="2012054"/>
                <a:gridCol w="2220373"/>
                <a:gridCol w="2133256"/>
              </a:tblGrid>
              <a:tr h="1776276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   НАБЛЮДЕНИЕ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       БЕСЕДА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 smtClean="0"/>
                    </a:p>
                    <a:p>
                      <a:pPr algn="ctr"/>
                      <a:r>
                        <a:rPr lang="ru-RU" sz="1800" dirty="0" smtClean="0"/>
                        <a:t>Анализ продуктов детской деятельности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 smtClean="0"/>
                    </a:p>
                    <a:p>
                      <a:pPr algn="ctr"/>
                      <a:r>
                        <a:rPr lang="ru-RU" sz="1800" dirty="0" smtClean="0"/>
                        <a:t>Диагностическая ситуация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800" dirty="0" smtClean="0"/>
                    </a:p>
                    <a:p>
                      <a:pPr algn="ctr"/>
                      <a:r>
                        <a:rPr lang="ru-RU" sz="1800" dirty="0" smtClean="0"/>
                        <a:t>Диагностическое задание</a:t>
                      </a:r>
                      <a:endParaRPr lang="ru-RU" sz="1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24465" y="2753032"/>
            <a:ext cx="91145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Результаты педагогической диагностики (мониторинга) используются исключительно для решения следующих образовательных задач: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456630"/>
              </p:ext>
            </p:extLst>
          </p:nvPr>
        </p:nvGraphicFramePr>
        <p:xfrm>
          <a:off x="1494502" y="3726426"/>
          <a:ext cx="7505300" cy="1451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52650"/>
                <a:gridCol w="3752650"/>
              </a:tblGrid>
              <a:tr h="136668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индивидуализация образования (в том числе поддержки ребёнка, построения его образовательной траектории или профессиональной коррекции особенностей его развития)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оптимизация работы с группой детей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959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44877" y="196645"/>
            <a:ext cx="45248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70C0"/>
                </a:solidFill>
              </a:rPr>
              <a:t>Образовательная деятельность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1110" y="737419"/>
            <a:ext cx="88588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В соответствии с требованиями ФОП ДО Программа состоит из обязательной части и части, формируемой участниками образовательных отношений. . Обе части являются взаимодополняющими и необходимыми с точки зрения реализации требований ФОП ДО. Обязательная часть – не менее 60% от общего объёма программы. Часть, формируемая участниками образовательных отношений – не более 40% от общего объёма программы.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21110" y="2201522"/>
            <a:ext cx="87406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Обязательная часть программы предполагает комплексность подхода, обеспечивая </a:t>
            </a:r>
            <a:r>
              <a:rPr lang="ru-RU" sz="1600" dirty="0" smtClean="0"/>
              <a:t>развитие </a:t>
            </a:r>
            <a:r>
              <a:rPr lang="ru-RU" sz="1600" dirty="0"/>
              <a:t>детей во всех пяти взаимодополняющих </a:t>
            </a:r>
            <a:r>
              <a:rPr lang="ru-RU" sz="1600" dirty="0" smtClean="0"/>
              <a:t>образовательных  областях.</a:t>
            </a:r>
            <a:endParaRPr lang="ru-RU" sz="1600" dirty="0"/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22163452"/>
              </p:ext>
            </p:extLst>
          </p:nvPr>
        </p:nvGraphicFramePr>
        <p:xfrm>
          <a:off x="1911926" y="2786297"/>
          <a:ext cx="6144491" cy="2762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0959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5239" y="88491"/>
            <a:ext cx="83967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0070C0"/>
              </a:solidFill>
            </a:endParaRP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Часть</a:t>
            </a:r>
            <a:r>
              <a:rPr lang="ru-RU" b="1" dirty="0">
                <a:solidFill>
                  <a:srgbClr val="0070C0"/>
                </a:solidFill>
              </a:rPr>
              <a:t>, формируемая участниками образовательных отношений, опирается на парциальные программы и методические разработки</a:t>
            </a:r>
            <a:r>
              <a:rPr lang="ru-RU" b="1" dirty="0" smtClean="0">
                <a:solidFill>
                  <a:srgbClr val="0070C0"/>
                </a:solidFill>
              </a:rPr>
              <a:t>:</a:t>
            </a:r>
          </a:p>
          <a:p>
            <a:pPr algn="ctr"/>
            <a:endParaRPr lang="ru-RU" b="1" dirty="0">
              <a:solidFill>
                <a:srgbClr val="0070C0"/>
              </a:solidFill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038881024"/>
              </p:ext>
            </p:extLst>
          </p:nvPr>
        </p:nvGraphicFramePr>
        <p:xfrm>
          <a:off x="875070" y="1465006"/>
          <a:ext cx="9075175" cy="1917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9245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7122" y="216310"/>
            <a:ext cx="75905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070C0"/>
                </a:solidFill>
              </a:rPr>
              <a:t>Коррекционно- </a:t>
            </a:r>
            <a:r>
              <a:rPr lang="ru-RU" sz="2800" dirty="0">
                <a:solidFill>
                  <a:srgbClr val="0070C0"/>
                </a:solidFill>
              </a:rPr>
              <a:t>развивающая работа (КРР)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9601" y="963562"/>
            <a:ext cx="318565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/>
              <a:t>КРР в дошкольных группах направлена на обеспечение коррекции нарушений развития у различных категорий детей (целевые группы), включая детей с особыми образовательными потребностями, в том числе детей с ОВЗ и детей инвалидов; оказание им квалифицированной помощи в освоении Программы, их разностороннее развитие с учётом возрастных и индивидуальных особенностей, социальной адаптации.</a:t>
            </a:r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4503175" y="1297858"/>
            <a:ext cx="2300748" cy="36576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Целевые группы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978013" y="1789471"/>
            <a:ext cx="3539612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обучающиеся с особыми образовательными потребностями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978013" y="2713704"/>
            <a:ext cx="3539612" cy="5407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дети и (или) семьи, находящиеся в трудной жизненной ситуации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174659" y="3421626"/>
            <a:ext cx="3342966" cy="7177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дети и (или) семьи, находящиеся в социально опасном положении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978013" y="4552337"/>
            <a:ext cx="3539611" cy="5702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</a:t>
            </a:r>
            <a:r>
              <a:rPr lang="ru-RU" dirty="0" smtClean="0"/>
              <a:t>бучающиеся</a:t>
            </a:r>
          </a:p>
          <a:p>
            <a:pPr algn="ctr"/>
            <a:r>
              <a:rPr lang="ru-RU" dirty="0" smtClean="0"/>
              <a:t> </a:t>
            </a:r>
            <a:r>
              <a:rPr lang="ru-RU" dirty="0"/>
              <a:t>«группы риска»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978014" y="1130710"/>
            <a:ext cx="3539610" cy="4916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err="1"/>
              <a:t>нормотипичные</a:t>
            </a:r>
            <a:r>
              <a:rPr lang="ru-RU" sz="1600" dirty="0"/>
              <a:t> дети с нормативным кризисом развития</a:t>
            </a:r>
          </a:p>
        </p:txBody>
      </p:sp>
    </p:spTree>
    <p:extLst>
      <p:ext uri="{BB962C8B-B14F-4D97-AF65-F5344CB8AC3E}">
        <p14:creationId xmlns:p14="http://schemas.microsoft.com/office/powerpoint/2010/main" val="60702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02426" y="137652"/>
            <a:ext cx="52142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</a:rPr>
              <a:t>     РАБОЧАЯ </a:t>
            </a:r>
            <a:r>
              <a:rPr lang="ru-RU" sz="2000" b="1" dirty="0">
                <a:solidFill>
                  <a:srgbClr val="0070C0"/>
                </a:solidFill>
              </a:rPr>
              <a:t>ПРОГРАММА ВОСПИТАНИЯ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40773" y="537762"/>
            <a:ext cx="89571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Общая цель воспитания в дошкольных группах– личностное развитие каждого ребёнка с учётом его индивидуальности и создание условий для позитивной социализации детей на основе традиционных ценностей российского общества, что предполагает:</a:t>
            </a:r>
          </a:p>
        </p:txBody>
      </p:sp>
      <p:sp>
        <p:nvSpPr>
          <p:cNvPr id="4" name="Прямоугольник с двумя скругленными соседними углами 3"/>
          <p:cNvSpPr/>
          <p:nvPr/>
        </p:nvSpPr>
        <p:spPr>
          <a:xfrm>
            <a:off x="540772" y="1887794"/>
            <a:ext cx="3195485" cy="1573161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формирование первоначальных представлений о традиционных ценностях российского народа, социально приемлемых нормах и правилах поведения</a:t>
            </a:r>
          </a:p>
        </p:txBody>
      </p:sp>
      <p:sp>
        <p:nvSpPr>
          <p:cNvPr id="5" name="Прямоугольник с двумя скругленными соседними углами 4"/>
          <p:cNvSpPr/>
          <p:nvPr/>
        </p:nvSpPr>
        <p:spPr>
          <a:xfrm>
            <a:off x="4031224" y="1887794"/>
            <a:ext cx="3077499" cy="1573161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формирование ценностного отношения к окружающему миру (природному и социокультурному), другим людям, самому себе</a:t>
            </a:r>
          </a:p>
        </p:txBody>
      </p:sp>
      <p:sp>
        <p:nvSpPr>
          <p:cNvPr id="6" name="Прямоугольник с двумя скругленными соседними углами 5"/>
          <p:cNvSpPr/>
          <p:nvPr/>
        </p:nvSpPr>
        <p:spPr>
          <a:xfrm>
            <a:off x="7492181" y="1887795"/>
            <a:ext cx="2979174" cy="1573160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становление первичного опыта деятельности и поведения в соответствии с традиционными ценностями, принятыми в обществе нормами и правилами</a:t>
            </a:r>
          </a:p>
        </p:txBody>
      </p:sp>
      <p:sp>
        <p:nvSpPr>
          <p:cNvPr id="11" name="Овал 10"/>
          <p:cNvSpPr/>
          <p:nvPr/>
        </p:nvSpPr>
        <p:spPr>
          <a:xfrm>
            <a:off x="45204" y="3761509"/>
            <a:ext cx="1589346" cy="13023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/>
              <a:t>ПАТРИОТИЧЕСКОЕ НАПРАВЛЕНИЕ</a:t>
            </a:r>
            <a:endParaRPr lang="ru-RU" sz="900" dirty="0"/>
          </a:p>
        </p:txBody>
      </p:sp>
      <p:sp>
        <p:nvSpPr>
          <p:cNvPr id="12" name="Блок-схема: узел 11"/>
          <p:cNvSpPr/>
          <p:nvPr/>
        </p:nvSpPr>
        <p:spPr>
          <a:xfrm>
            <a:off x="1724999" y="3761508"/>
            <a:ext cx="1482436" cy="130232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/>
              <a:t>ДУХОВНО-НРАВСТВЕННОЕ НАПРАВЛЕНИЕ</a:t>
            </a:r>
            <a:endParaRPr lang="ru-RU" sz="900" dirty="0"/>
          </a:p>
        </p:txBody>
      </p:sp>
      <p:sp>
        <p:nvSpPr>
          <p:cNvPr id="13" name="Блок-схема: узел 12"/>
          <p:cNvSpPr/>
          <p:nvPr/>
        </p:nvSpPr>
        <p:spPr>
          <a:xfrm>
            <a:off x="3238324" y="3761509"/>
            <a:ext cx="1451439" cy="130232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/>
              <a:t>СОЦИАЛЬНОЕ НАПРАВЛЕНИЕ</a:t>
            </a:r>
            <a:endParaRPr lang="ru-RU" sz="900" dirty="0"/>
          </a:p>
        </p:txBody>
      </p:sp>
      <p:sp>
        <p:nvSpPr>
          <p:cNvPr id="14" name="Блок-схема: узел 13"/>
          <p:cNvSpPr/>
          <p:nvPr/>
        </p:nvSpPr>
        <p:spPr>
          <a:xfrm>
            <a:off x="4790032" y="3761508"/>
            <a:ext cx="1333678" cy="130232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/>
              <a:t>ПОЗНАВАТЕЛЬНОЕ НАПРАВЛЕНИЕ</a:t>
            </a:r>
            <a:endParaRPr lang="ru-RU" sz="900" dirty="0"/>
          </a:p>
        </p:txBody>
      </p:sp>
      <p:sp>
        <p:nvSpPr>
          <p:cNvPr id="15" name="Блок-схема: узел 14"/>
          <p:cNvSpPr/>
          <p:nvPr/>
        </p:nvSpPr>
        <p:spPr>
          <a:xfrm>
            <a:off x="6221136" y="3761508"/>
            <a:ext cx="1485171" cy="130232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/>
              <a:t>ФИЗИЧЕСКОЕ</a:t>
            </a:r>
            <a:r>
              <a:rPr lang="ru-RU" dirty="0" smtClean="0"/>
              <a:t> </a:t>
            </a:r>
            <a:r>
              <a:rPr lang="ru-RU" sz="900" dirty="0" smtClean="0"/>
              <a:t>И ОЗДОРОВИТЕЛЬНОЕ НАПРАВЛЕНИЕ</a:t>
            </a:r>
            <a:endParaRPr lang="ru-RU" sz="900" dirty="0"/>
          </a:p>
        </p:txBody>
      </p:sp>
      <p:sp>
        <p:nvSpPr>
          <p:cNvPr id="16" name="Блок-схема: узел 15"/>
          <p:cNvSpPr/>
          <p:nvPr/>
        </p:nvSpPr>
        <p:spPr>
          <a:xfrm rot="21430628">
            <a:off x="7802983" y="3713707"/>
            <a:ext cx="1355784" cy="125938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/>
              <a:t>ТРУДОВОЕ НАПРАВЛЕНИЕ</a:t>
            </a:r>
            <a:endParaRPr lang="ru-RU" sz="900" dirty="0"/>
          </a:p>
        </p:txBody>
      </p:sp>
      <p:sp>
        <p:nvSpPr>
          <p:cNvPr id="17" name="Блок-схема: узел 16"/>
          <p:cNvSpPr/>
          <p:nvPr/>
        </p:nvSpPr>
        <p:spPr>
          <a:xfrm>
            <a:off x="9210025" y="3761508"/>
            <a:ext cx="1478757" cy="1163784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/>
              <a:t>ЭСТЕТИЧЕСКОЕ НАПРАВЛЕНИЕ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91181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29073" y="184500"/>
            <a:ext cx="34708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</a:rPr>
              <a:t>Общие задачи воспитания</a:t>
            </a: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1039092" y="652681"/>
            <a:ext cx="7779326" cy="682752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содействовать развитию личности, основанному на принятых в обществе представлениях о добре и зле, должном и недопустимом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997527" y="1494758"/>
            <a:ext cx="7779325" cy="731243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способствовать становлению нравственности, основанной на духовных отечественных традициях, внутренней установке личности поступать согласно своей совести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1122220" y="2364940"/>
            <a:ext cx="7696198" cy="810491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создавать условия для развития и реализации личностного потенциала ребёнка, его готовности к творческому самовыражению и саморазвитию, самовоспитанию</a:t>
            </a:r>
          </a:p>
        </p:txBody>
      </p:sp>
      <p:sp>
        <p:nvSpPr>
          <p:cNvPr id="8" name="Блок-схема: знак завершения 7"/>
          <p:cNvSpPr/>
          <p:nvPr/>
        </p:nvSpPr>
        <p:spPr>
          <a:xfrm>
            <a:off x="1039090" y="3314370"/>
            <a:ext cx="7696197" cy="734291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осуществлять поддержку позитивной социализации ребёнка посредством проектирования и принятия уклада, воспитывающей среды, создания воспитывающих общностей</a:t>
            </a: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1039090" y="4204938"/>
            <a:ext cx="7696197" cy="705796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поддержка освоения первичного опыта деятельности и поведения в соответствии с базовыми ценностями и нормами российского общества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1080654" y="5015345"/>
            <a:ext cx="7696197" cy="51419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формирование ценностного отношения к окружающему миру, другим людям, самому себе </a:t>
            </a:r>
          </a:p>
        </p:txBody>
      </p:sp>
    </p:spTree>
    <p:extLst>
      <p:ext uri="{BB962C8B-B14F-4D97-AF65-F5344CB8AC3E}">
        <p14:creationId xmlns:p14="http://schemas.microsoft.com/office/powerpoint/2010/main" val="18912135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2727" y="191474"/>
            <a:ext cx="87491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</a:rPr>
              <a:t>Взаимодействие педагогического коллектива </a:t>
            </a:r>
            <a:endParaRPr lang="ru-RU" sz="2000" b="1" dirty="0" smtClean="0">
              <a:solidFill>
                <a:srgbClr val="0070C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с </a:t>
            </a:r>
            <a:r>
              <a:rPr lang="ru-RU" sz="2000" b="1" dirty="0">
                <a:solidFill>
                  <a:srgbClr val="0070C0"/>
                </a:solidFill>
              </a:rPr>
              <a:t>семьями обучающихся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71800" y="899360"/>
            <a:ext cx="42412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>Главные цели взаимодействия: 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970497353"/>
              </p:ext>
            </p:extLst>
          </p:nvPr>
        </p:nvGraphicFramePr>
        <p:xfrm>
          <a:off x="262105" y="1440874"/>
          <a:ext cx="9976404" cy="121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92727" y="3053772"/>
            <a:ext cx="8804563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 </a:t>
            </a:r>
          </a:p>
          <a:p>
            <a:pPr algn="just"/>
            <a:r>
              <a:rPr lang="ru-RU" sz="1200" dirty="0" smtClean="0"/>
              <a:t>  </a:t>
            </a:r>
            <a:r>
              <a:rPr lang="ru-RU" sz="1200" dirty="0"/>
              <a:t>информирование родителей (законных представителей) и общественности относительно целей дошкольного образования, общих для всего образовательного пространства Российской Федерации, о мерах господдержки семьям, имеющим детей дошкольного возраста, а также об образовательной программе, реализуемой в дошкольной группе</a:t>
            </a:r>
            <a:r>
              <a:rPr lang="ru-RU" sz="1200" dirty="0" smtClean="0"/>
              <a:t>;</a:t>
            </a:r>
          </a:p>
          <a:p>
            <a:pPr algn="just"/>
            <a:r>
              <a:rPr lang="ru-RU" sz="1200" dirty="0" smtClean="0"/>
              <a:t> </a:t>
            </a:r>
            <a:r>
              <a:rPr lang="ru-RU" sz="1200" dirty="0"/>
              <a:t> просвещение родителей (законных представителей), повышение их правовой, психолого-педагогической компетентности в вопросах охраны и укрепления здоровья, развития и образования детей</a:t>
            </a:r>
            <a:r>
              <a:rPr lang="ru-RU" sz="1200" dirty="0" smtClean="0"/>
              <a:t>;</a:t>
            </a:r>
          </a:p>
          <a:p>
            <a:pPr algn="just"/>
            <a:r>
              <a:rPr lang="ru-RU" sz="1200" dirty="0" smtClean="0"/>
              <a:t> </a:t>
            </a:r>
            <a:r>
              <a:rPr lang="ru-RU" sz="1200" dirty="0"/>
              <a:t> способствование развитию ответственного и осознанного </a:t>
            </a:r>
            <a:r>
              <a:rPr lang="ru-RU" sz="1200" dirty="0" err="1"/>
              <a:t>родительства</a:t>
            </a:r>
            <a:r>
              <a:rPr lang="ru-RU" sz="1200" dirty="0"/>
              <a:t> как базовой основы благополучия семьи; </a:t>
            </a:r>
            <a:endParaRPr lang="ru-RU" sz="1200" dirty="0" smtClean="0"/>
          </a:p>
          <a:p>
            <a:pPr algn="just"/>
            <a:r>
              <a:rPr lang="ru-RU" sz="1200" dirty="0" smtClean="0"/>
              <a:t>  </a:t>
            </a:r>
            <a:r>
              <a:rPr lang="ru-RU" sz="1200" dirty="0"/>
              <a:t>построение взаимодействия в форме сотрудничества и установления партнёрских отношений с родителями (законными представителями) детей младенческого, раннего и дошкольного возраста для решения образовательных задач</a:t>
            </a:r>
            <a:r>
              <a:rPr lang="ru-RU" sz="1200" dirty="0" smtClean="0"/>
              <a:t>;</a:t>
            </a:r>
          </a:p>
          <a:p>
            <a:pPr algn="just"/>
            <a:r>
              <a:rPr lang="ru-RU" sz="1200" dirty="0" smtClean="0"/>
              <a:t> </a:t>
            </a:r>
            <a:r>
              <a:rPr lang="ru-RU" sz="1200" dirty="0"/>
              <a:t> </a:t>
            </a:r>
            <a:r>
              <a:rPr lang="ru-RU" sz="1200" dirty="0" smtClean="0"/>
              <a:t>вовлечение родителей </a:t>
            </a:r>
            <a:r>
              <a:rPr lang="ru-RU" sz="1200" dirty="0"/>
              <a:t>(законных представителей) в образовательный </a:t>
            </a:r>
            <a:r>
              <a:rPr lang="ru-RU" sz="1200" dirty="0" smtClean="0"/>
              <a:t>процесс. </a:t>
            </a:r>
            <a:endParaRPr lang="ru-RU" sz="1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265902" y="2684440"/>
            <a:ext cx="53975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осуществляется </a:t>
            </a:r>
            <a:r>
              <a:rPr lang="ru-RU" dirty="0">
                <a:solidFill>
                  <a:srgbClr val="0070C0"/>
                </a:solidFill>
              </a:rPr>
              <a:t>через решение основных </a:t>
            </a:r>
            <a:r>
              <a:rPr lang="ru-RU" dirty="0" smtClean="0">
                <a:solidFill>
                  <a:srgbClr val="0070C0"/>
                </a:solidFill>
              </a:rPr>
              <a:t>задач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516431" y="2684440"/>
            <a:ext cx="27494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>Достижение этих целей</a:t>
            </a:r>
          </a:p>
        </p:txBody>
      </p:sp>
    </p:spTree>
    <p:extLst>
      <p:ext uri="{BB962C8B-B14F-4D97-AF65-F5344CB8AC3E}">
        <p14:creationId xmlns:p14="http://schemas.microsoft.com/office/powerpoint/2010/main" val="35733163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334971" y="623455"/>
            <a:ext cx="6880009" cy="1420090"/>
          </a:xfrm>
        </p:spPr>
        <p:txBody>
          <a:bodyPr/>
          <a:lstStyle/>
          <a:p>
            <a:r>
              <a:rPr lang="ru-RU" dirty="0"/>
              <a:t>МЫ ВМЕСТЕ, А ЗНАЧИТ, У НАС ВСЕ ПОЛУЧИТСЯ!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972" y="2161309"/>
            <a:ext cx="6880008" cy="323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602502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</TotalTime>
  <Words>1880</Words>
  <Application>Microsoft Office PowerPoint</Application>
  <PresentationFormat>Произвольный</PresentationFormat>
  <Paragraphs>170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Arial</vt:lpstr>
      <vt:lpstr>Calibri</vt:lpstr>
      <vt:lpstr>Cambria</vt:lpstr>
      <vt:lpstr>Symbol</vt:lpstr>
      <vt:lpstr>Tahoma</vt:lpstr>
      <vt:lpstr>Times New Roman</vt:lpstr>
      <vt:lpstr>Trebuchet MS</vt:lpstr>
      <vt:lpstr>Wingdings</vt:lpstr>
      <vt:lpstr>Wingdings 3</vt:lpstr>
      <vt:lpstr>Грань</vt:lpstr>
      <vt:lpstr>ОБРАЗОВАТЕЛЬНАЯ ПРОГРАММА ДОШКОЛЬНОГО ОБРАЗОВАНИЯ</vt:lpstr>
      <vt:lpstr>ОБРАЗОВАТЕЛЬНАЯ ПРОГРАММА ДОШКОЛЬНОГО ОБРАЗОВАНИЯ  МБДОУ Г.АСТРАХАНИ № 85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МЫ ВМЕСТЕ, А ЗНАЧИТ, У НАС ВСЕ ПОЛУЧИТСЯ!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ОБРАЗОВАТЕЛЬНАЯ ПРОГРАММА ДОШКОЛЬНОГО ОБРАЗОВАНИЯ</dc:title>
  <dc:subject/>
  <dc:creator/>
  <dc:description/>
  <cp:lastModifiedBy>Пользователь</cp:lastModifiedBy>
  <cp:revision>36</cp:revision>
  <dcterms:created xsi:type="dcterms:W3CDTF">2024-11-27T13:19:35Z</dcterms:created>
  <dcterms:modified xsi:type="dcterms:W3CDTF">2025-09-10T05:53:44Z</dcterms:modified>
  <dc:language>ru-RU</dc:language>
</cp:coreProperties>
</file>